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2" r:id="rId3"/>
    <p:sldId id="285" r:id="rId4"/>
    <p:sldId id="281" r:id="rId5"/>
    <p:sldId id="259" r:id="rId6"/>
    <p:sldId id="275" r:id="rId7"/>
    <p:sldId id="291" r:id="rId8"/>
    <p:sldId id="265" r:id="rId9"/>
    <p:sldId id="278" r:id="rId10"/>
    <p:sldId id="262" r:id="rId11"/>
    <p:sldId id="286" r:id="rId12"/>
    <p:sldId id="279" r:id="rId13"/>
    <p:sldId id="287" r:id="rId14"/>
    <p:sldId id="288" r:id="rId15"/>
    <p:sldId id="289" r:id="rId16"/>
    <p:sldId id="290" r:id="rId17"/>
    <p:sldId id="292" r:id="rId18"/>
    <p:sldId id="271" r:id="rId19"/>
    <p:sldId id="260" r:id="rId20"/>
    <p:sldId id="267" r:id="rId21"/>
    <p:sldId id="268" r:id="rId22"/>
    <p:sldId id="269" r:id="rId23"/>
    <p:sldId id="283" r:id="rId24"/>
    <p:sldId id="270" r:id="rId25"/>
    <p:sldId id="272" r:id="rId26"/>
    <p:sldId id="293" r:id="rId27"/>
    <p:sldId id="264" r:id="rId28"/>
    <p:sldId id="284" r:id="rId29"/>
  </p:sldIdLst>
  <p:sldSz cx="9144000" cy="6858000" type="screen4x3"/>
  <p:notesSz cx="6805613" cy="99441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007" autoAdjust="0"/>
  </p:normalViewPr>
  <p:slideViewPr>
    <p:cSldViewPr>
      <p:cViewPr varScale="1">
        <p:scale>
          <a:sx n="75" d="100"/>
          <a:sy n="75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una.ad.svt.ntnu.no\JanT$\TEKSTER\NCoEW\state%20of%20states\institusjon%20og%20bolig,%20Norge%2045-200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luna.ad.svt.ntnu.no\JanT$\TEKSTER\NCoEW\state%20of%20states\number%20in%20inst%20and%20cc%20Norde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tate%20of%20states\antall%20i%20institusjon,%20Norden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luna.ad.svt.ntnu.no\JanT$\figurer\puh%20staff%20ratio%201950-1989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institutions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</c:numCache>
            </c:numRef>
          </c:cat>
          <c:val>
            <c:numRef>
              <c:f>'Ark1'!$B$2:$B$12</c:f>
              <c:numCache>
                <c:formatCode>General</c:formatCode>
                <c:ptCount val="11"/>
                <c:pt idx="0">
                  <c:v>5382</c:v>
                </c:pt>
                <c:pt idx="1">
                  <c:v>5335</c:v>
                </c:pt>
                <c:pt idx="2">
                  <c:v>5253</c:v>
                </c:pt>
                <c:pt idx="3">
                  <c:v>4633</c:v>
                </c:pt>
                <c:pt idx="4">
                  <c:v>2974</c:v>
                </c:pt>
                <c:pt idx="5">
                  <c:v>1315</c:v>
                </c:pt>
                <c:pt idx="6">
                  <c:v>1017</c:v>
                </c:pt>
                <c:pt idx="7">
                  <c:v>720</c:v>
                </c:pt>
                <c:pt idx="8">
                  <c:v>466</c:v>
                </c:pt>
                <c:pt idx="9">
                  <c:v>180</c:v>
                </c:pt>
                <c:pt idx="10">
                  <c:v>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comm care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</c:numCache>
            </c:numRef>
          </c:cat>
          <c:val>
            <c:numRef>
              <c:f>'Ark1'!$C$2:$C$12</c:f>
              <c:numCache>
                <c:formatCode>General</c:formatCode>
                <c:ptCount val="11"/>
                <c:pt idx="0">
                  <c:v>1570</c:v>
                </c:pt>
                <c:pt idx="1">
                  <c:v>2013</c:v>
                </c:pt>
                <c:pt idx="2">
                  <c:v>2813</c:v>
                </c:pt>
                <c:pt idx="3">
                  <c:v>3533</c:v>
                </c:pt>
                <c:pt idx="4">
                  <c:v>5100</c:v>
                </c:pt>
                <c:pt idx="5">
                  <c:v>6850</c:v>
                </c:pt>
                <c:pt idx="6">
                  <c:v>7700</c:v>
                </c:pt>
                <c:pt idx="7">
                  <c:v>8514</c:v>
                </c:pt>
                <c:pt idx="8">
                  <c:v>9179</c:v>
                </c:pt>
                <c:pt idx="9">
                  <c:v>9650</c:v>
                </c:pt>
                <c:pt idx="10">
                  <c:v>10253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233216"/>
        <c:axId val="104251392"/>
      </c:lineChart>
      <c:catAx>
        <c:axId val="10423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251392"/>
        <c:crosses val="autoZero"/>
        <c:auto val="1"/>
        <c:lblAlgn val="ctr"/>
        <c:lblOffset val="100"/>
        <c:noMultiLvlLbl val="0"/>
      </c:catAx>
      <c:valAx>
        <c:axId val="104251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233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565947449057128E-2"/>
          <c:y val="5.789234815295774E-2"/>
          <c:w val="0.67694552265473862"/>
          <c:h val="0.83568231346028432"/>
        </c:manualLayout>
      </c:layout>
      <c:lineChart>
        <c:grouping val="standard"/>
        <c:varyColors val="0"/>
        <c:ser>
          <c:idx val="0"/>
          <c:order val="0"/>
          <c:tx>
            <c:strRef>
              <c:f>'Ark1'!$P$1</c:f>
              <c:strCache>
                <c:ptCount val="1"/>
                <c:pt idx="0">
                  <c:v>Institutions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'Ark1'!$O$2:$O$40</c:f>
              <c:numCache>
                <c:formatCode>General</c:formatCode>
                <c:ptCount val="39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1974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</c:numCache>
            </c:numRef>
          </c:cat>
          <c:val>
            <c:numRef>
              <c:f>'Ark1'!$P$2:$P$40</c:f>
              <c:numCache>
                <c:formatCode>General</c:formatCode>
                <c:ptCount val="39"/>
                <c:pt idx="0">
                  <c:v>2606</c:v>
                </c:pt>
                <c:pt idx="1">
                  <c:v>2861</c:v>
                </c:pt>
                <c:pt idx="2">
                  <c:v>3189</c:v>
                </c:pt>
                <c:pt idx="3">
                  <c:v>3555</c:v>
                </c:pt>
                <c:pt idx="4">
                  <c:v>3841</c:v>
                </c:pt>
                <c:pt idx="5">
                  <c:v>4206</c:v>
                </c:pt>
                <c:pt idx="6">
                  <c:v>4476</c:v>
                </c:pt>
                <c:pt idx="7">
                  <c:v>4825</c:v>
                </c:pt>
                <c:pt idx="8">
                  <c:v>4968</c:v>
                </c:pt>
                <c:pt idx="9">
                  <c:v>5057</c:v>
                </c:pt>
                <c:pt idx="10">
                  <c:v>5150</c:v>
                </c:pt>
                <c:pt idx="11">
                  <c:v>5273</c:v>
                </c:pt>
                <c:pt idx="12">
                  <c:v>5334</c:v>
                </c:pt>
                <c:pt idx="13">
                  <c:v>5397</c:v>
                </c:pt>
                <c:pt idx="14">
                  <c:v>5485</c:v>
                </c:pt>
                <c:pt idx="15">
                  <c:v>5557</c:v>
                </c:pt>
                <c:pt idx="16">
                  <c:v>5634</c:v>
                </c:pt>
                <c:pt idx="17">
                  <c:v>5627</c:v>
                </c:pt>
                <c:pt idx="18">
                  <c:v>5615</c:v>
                </c:pt>
                <c:pt idx="19">
                  <c:v>5590</c:v>
                </c:pt>
                <c:pt idx="20">
                  <c:v>5548</c:v>
                </c:pt>
                <c:pt idx="21">
                  <c:v>5556</c:v>
                </c:pt>
                <c:pt idx="22">
                  <c:v>5592</c:v>
                </c:pt>
                <c:pt idx="23">
                  <c:v>5591</c:v>
                </c:pt>
                <c:pt idx="24">
                  <c:v>5609</c:v>
                </c:pt>
                <c:pt idx="25">
                  <c:v>5469</c:v>
                </c:pt>
                <c:pt idx="26">
                  <c:v>5339</c:v>
                </c:pt>
                <c:pt idx="27">
                  <c:v>5429</c:v>
                </c:pt>
                <c:pt idx="28">
                  <c:v>5382</c:v>
                </c:pt>
                <c:pt idx="29">
                  <c:v>5335</c:v>
                </c:pt>
                <c:pt idx="30">
                  <c:v>5253</c:v>
                </c:pt>
                <c:pt idx="31">
                  <c:v>4633</c:v>
                </c:pt>
                <c:pt idx="32">
                  <c:v>2974</c:v>
                </c:pt>
                <c:pt idx="33">
                  <c:v>1315</c:v>
                </c:pt>
                <c:pt idx="34">
                  <c:v>1017</c:v>
                </c:pt>
                <c:pt idx="35">
                  <c:v>720</c:v>
                </c:pt>
                <c:pt idx="36">
                  <c:v>466</c:v>
                </c:pt>
                <c:pt idx="37">
                  <c:v>180</c:v>
                </c:pt>
                <c:pt idx="38">
                  <c:v>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'Ark1'!$Q$1</c:f>
              <c:strCache>
                <c:ptCount val="1"/>
                <c:pt idx="0">
                  <c:v>community care</c:v>
                </c:pt>
              </c:strCache>
            </c:strRef>
          </c:tx>
          <c:marker>
            <c:symbol val="none"/>
          </c:marker>
          <c:cat>
            <c:numRef>
              <c:f>'Ark1'!$O$2:$O$40</c:f>
              <c:numCache>
                <c:formatCode>General</c:formatCode>
                <c:ptCount val="39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1974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</c:numCache>
            </c:numRef>
          </c:cat>
          <c:val>
            <c:numRef>
              <c:f>'Ark1'!$Q$2:$Q$40</c:f>
              <c:numCache>
                <c:formatCode>General</c:formatCode>
                <c:ptCount val="39"/>
                <c:pt idx="22">
                  <c:v>401</c:v>
                </c:pt>
                <c:pt idx="23">
                  <c:v>485</c:v>
                </c:pt>
                <c:pt idx="24">
                  <c:v>616</c:v>
                </c:pt>
                <c:pt idx="25">
                  <c:v>803</c:v>
                </c:pt>
                <c:pt idx="26">
                  <c:v>942</c:v>
                </c:pt>
                <c:pt idx="27">
                  <c:v>1231</c:v>
                </c:pt>
                <c:pt idx="28">
                  <c:v>1570</c:v>
                </c:pt>
                <c:pt idx="29">
                  <c:v>2013</c:v>
                </c:pt>
                <c:pt idx="30">
                  <c:v>2813</c:v>
                </c:pt>
                <c:pt idx="31">
                  <c:v>3533</c:v>
                </c:pt>
                <c:pt idx="32">
                  <c:v>5100</c:v>
                </c:pt>
                <c:pt idx="33">
                  <c:v>6850</c:v>
                </c:pt>
                <c:pt idx="34">
                  <c:v>7700</c:v>
                </c:pt>
                <c:pt idx="35">
                  <c:v>8514</c:v>
                </c:pt>
                <c:pt idx="36">
                  <c:v>9179</c:v>
                </c:pt>
                <c:pt idx="37">
                  <c:v>9650</c:v>
                </c:pt>
                <c:pt idx="38">
                  <c:v>10253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141376"/>
        <c:axId val="105142912"/>
      </c:lineChart>
      <c:catAx>
        <c:axId val="10514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142912"/>
        <c:crosses val="autoZero"/>
        <c:auto val="1"/>
        <c:lblAlgn val="ctr"/>
        <c:lblOffset val="100"/>
        <c:noMultiLvlLbl val="0"/>
      </c:catAx>
      <c:valAx>
        <c:axId val="105142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141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Sweden inst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1995</c:v>
                </c:pt>
                <c:pt idx="8">
                  <c:v>2000</c:v>
                </c:pt>
                <c:pt idx="9">
                  <c:v>2005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1.3900000000000001</c:v>
                </c:pt>
                <c:pt idx="1">
                  <c:v>1.57</c:v>
                </c:pt>
                <c:pt idx="2">
                  <c:v>1.61</c:v>
                </c:pt>
                <c:pt idx="3">
                  <c:v>1.46</c:v>
                </c:pt>
                <c:pt idx="4">
                  <c:v>1.25</c:v>
                </c:pt>
                <c:pt idx="5">
                  <c:v>0.96000000000000063</c:v>
                </c:pt>
                <c:pt idx="6">
                  <c:v>0.59</c:v>
                </c:pt>
                <c:pt idx="7">
                  <c:v>0.42000000000000032</c:v>
                </c:pt>
                <c:pt idx="8">
                  <c:v>0.11</c:v>
                </c:pt>
                <c:pt idx="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Finland inst</c:v>
                </c:pt>
              </c:strCache>
            </c:strRef>
          </c:tx>
          <c:spPr>
            <a:ln w="1905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1995</c:v>
                </c:pt>
                <c:pt idx="8">
                  <c:v>2000</c:v>
                </c:pt>
                <c:pt idx="9">
                  <c:v>2005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  <c:pt idx="0">
                  <c:v>0.46</c:v>
                </c:pt>
                <c:pt idx="1">
                  <c:v>0.62000000000000077</c:v>
                </c:pt>
                <c:pt idx="2">
                  <c:v>1.06</c:v>
                </c:pt>
                <c:pt idx="3">
                  <c:v>1.1599999999999984</c:v>
                </c:pt>
                <c:pt idx="4">
                  <c:v>1.2</c:v>
                </c:pt>
                <c:pt idx="5">
                  <c:v>1.1499999999999984</c:v>
                </c:pt>
                <c:pt idx="6">
                  <c:v>1.07</c:v>
                </c:pt>
                <c:pt idx="7">
                  <c:v>0.68</c:v>
                </c:pt>
                <c:pt idx="8">
                  <c:v>0.53</c:v>
                </c:pt>
                <c:pt idx="9">
                  <c:v>0.45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Norway inst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1995</c:v>
                </c:pt>
                <c:pt idx="8">
                  <c:v>2000</c:v>
                </c:pt>
                <c:pt idx="9">
                  <c:v>2005</c:v>
                </c:pt>
              </c:numCache>
            </c:numRef>
          </c:cat>
          <c:val>
            <c:numRef>
              <c:f>'Ark1'!$D$2:$D$11</c:f>
              <c:numCache>
                <c:formatCode>General</c:formatCode>
                <c:ptCount val="10"/>
                <c:pt idx="0">
                  <c:v>0.72000000000000064</c:v>
                </c:pt>
                <c:pt idx="1">
                  <c:v>1.1299999999999983</c:v>
                </c:pt>
                <c:pt idx="2">
                  <c:v>1.33</c:v>
                </c:pt>
                <c:pt idx="3">
                  <c:v>1.3900000000000001</c:v>
                </c:pt>
                <c:pt idx="4">
                  <c:v>1.36</c:v>
                </c:pt>
                <c:pt idx="5">
                  <c:v>1.32</c:v>
                </c:pt>
                <c:pt idx="6">
                  <c:v>1.24</c:v>
                </c:pt>
                <c:pt idx="7">
                  <c:v>0.17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Sweden  cc</c:v>
                </c:pt>
              </c:strCache>
            </c:strRef>
          </c:tx>
          <c:spPr>
            <a:ln w="19050">
              <a:solidFill>
                <a:srgbClr val="00B050"/>
              </a:solidFill>
              <a:prstDash val="dash"/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1995</c:v>
                </c:pt>
                <c:pt idx="8">
                  <c:v>2000</c:v>
                </c:pt>
                <c:pt idx="9">
                  <c:v>2005</c:v>
                </c:pt>
              </c:numCache>
            </c:numRef>
          </c:cat>
          <c:val>
            <c:numRef>
              <c:f>'Ark1'!$E$2:$E$11</c:f>
              <c:numCache>
                <c:formatCode>General</c:formatCode>
                <c:ptCount val="10"/>
                <c:pt idx="0">
                  <c:v>0</c:v>
                </c:pt>
                <c:pt idx="1">
                  <c:v>3.0000000000000002E-2</c:v>
                </c:pt>
                <c:pt idx="2">
                  <c:v>6.0000000000000032E-2</c:v>
                </c:pt>
                <c:pt idx="3">
                  <c:v>0.21000000000000019</c:v>
                </c:pt>
                <c:pt idx="4">
                  <c:v>0.38000000000000045</c:v>
                </c:pt>
                <c:pt idx="5">
                  <c:v>0.67000000000000104</c:v>
                </c:pt>
                <c:pt idx="6">
                  <c:v>0.94000000000000061</c:v>
                </c:pt>
                <c:pt idx="7">
                  <c:v>1.1499999999999984</c:v>
                </c:pt>
                <c:pt idx="8">
                  <c:v>1.85</c:v>
                </c:pt>
                <c:pt idx="9">
                  <c:v>2.0099999999999998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Finland cc</c:v>
                </c:pt>
              </c:strCache>
            </c:strRef>
          </c:tx>
          <c:spPr>
            <a:ln w="19050">
              <a:solidFill>
                <a:srgbClr val="00B0F0"/>
              </a:solidFill>
              <a:prstDash val="dash"/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1995</c:v>
                </c:pt>
                <c:pt idx="8">
                  <c:v>2000</c:v>
                </c:pt>
                <c:pt idx="9">
                  <c:v>2005</c:v>
                </c:pt>
              </c:numCache>
            </c:numRef>
          </c:cat>
          <c:val>
            <c:numRef>
              <c:f>'Ark1'!$F$2:$F$11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3.0000000000000002E-2</c:v>
                </c:pt>
                <c:pt idx="4">
                  <c:v>0.11</c:v>
                </c:pt>
                <c:pt idx="5">
                  <c:v>0.25</c:v>
                </c:pt>
                <c:pt idx="6">
                  <c:v>0.5</c:v>
                </c:pt>
                <c:pt idx="7">
                  <c:v>0.8</c:v>
                </c:pt>
                <c:pt idx="8">
                  <c:v>1.1200000000000001</c:v>
                </c:pt>
                <c:pt idx="9">
                  <c:v>1.43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Norway cc</c:v>
                </c:pt>
              </c:strCache>
            </c:strRef>
          </c:tx>
          <c:spPr>
            <a:ln w="19050">
              <a:solidFill>
                <a:srgbClr val="FF0000"/>
              </a:solidFill>
              <a:prstDash val="dash"/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1995</c:v>
                </c:pt>
                <c:pt idx="8">
                  <c:v>2000</c:v>
                </c:pt>
                <c:pt idx="9">
                  <c:v>2005</c:v>
                </c:pt>
              </c:numCache>
            </c:numRef>
          </c:cat>
          <c:val>
            <c:numRef>
              <c:f>'Ark1'!$G$2:$G$11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</c:v>
                </c:pt>
                <c:pt idx="5">
                  <c:v>0.19</c:v>
                </c:pt>
                <c:pt idx="6">
                  <c:v>0.66000000000000103</c:v>
                </c:pt>
                <c:pt idx="7">
                  <c:v>1.9500000000000015</c:v>
                </c:pt>
                <c:pt idx="8">
                  <c:v>2.29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Iceland  inst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1995</c:v>
                </c:pt>
                <c:pt idx="8">
                  <c:v>2000</c:v>
                </c:pt>
                <c:pt idx="9">
                  <c:v>2005</c:v>
                </c:pt>
              </c:numCache>
            </c:numRef>
          </c:cat>
          <c:val>
            <c:numRef>
              <c:f>'Ark1'!$H$2:$H$11</c:f>
              <c:numCache>
                <c:formatCode>General</c:formatCode>
                <c:ptCount val="10"/>
                <c:pt idx="0">
                  <c:v>0.9</c:v>
                </c:pt>
                <c:pt idx="1">
                  <c:v>1.1399999999999983</c:v>
                </c:pt>
                <c:pt idx="2">
                  <c:v>1.5</c:v>
                </c:pt>
                <c:pt idx="3">
                  <c:v>1.73</c:v>
                </c:pt>
                <c:pt idx="4">
                  <c:v>1.72</c:v>
                </c:pt>
                <c:pt idx="5">
                  <c:v>1.6400000000000001</c:v>
                </c:pt>
                <c:pt idx="6">
                  <c:v>1.24</c:v>
                </c:pt>
                <c:pt idx="7">
                  <c:v>0.93</c:v>
                </c:pt>
                <c:pt idx="8">
                  <c:v>0.63000000000000089</c:v>
                </c:pt>
                <c:pt idx="9">
                  <c:v>0.43000000000000038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Iceland  cc</c:v>
                </c:pt>
              </c:strCache>
            </c:strRef>
          </c:tx>
          <c:spPr>
            <a:ln w="19050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1995</c:v>
                </c:pt>
                <c:pt idx="8">
                  <c:v>2000</c:v>
                </c:pt>
                <c:pt idx="9">
                  <c:v>2005</c:v>
                </c:pt>
              </c:numCache>
            </c:numRef>
          </c:cat>
          <c:val>
            <c:numRef>
              <c:f>'Ark1'!$I$2:$I$11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3.0000000000000002E-2</c:v>
                </c:pt>
                <c:pt idx="4">
                  <c:v>7.0000000000000021E-2</c:v>
                </c:pt>
                <c:pt idx="5">
                  <c:v>0.23</c:v>
                </c:pt>
                <c:pt idx="6">
                  <c:v>1.02</c:v>
                </c:pt>
                <c:pt idx="7">
                  <c:v>1.9500000000000015</c:v>
                </c:pt>
                <c:pt idx="8">
                  <c:v>2.5499999999999998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610816"/>
        <c:axId val="104616704"/>
      </c:lineChart>
      <c:catAx>
        <c:axId val="10461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616704"/>
        <c:crosses val="autoZero"/>
        <c:auto val="1"/>
        <c:lblAlgn val="ctr"/>
        <c:lblOffset val="100"/>
        <c:noMultiLvlLbl val="0"/>
      </c:catAx>
      <c:valAx>
        <c:axId val="104616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6108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Sverige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1995</c:v>
                </c:pt>
                <c:pt idx="8">
                  <c:v>2000</c:v>
                </c:pt>
                <c:pt idx="9">
                  <c:v>2005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13.9</c:v>
                </c:pt>
                <c:pt idx="1">
                  <c:v>15.7</c:v>
                </c:pt>
                <c:pt idx="2">
                  <c:v>16.100000000000001</c:v>
                </c:pt>
                <c:pt idx="3">
                  <c:v>14.6</c:v>
                </c:pt>
                <c:pt idx="4">
                  <c:v>12.5</c:v>
                </c:pt>
                <c:pt idx="5">
                  <c:v>9.6</c:v>
                </c:pt>
                <c:pt idx="6">
                  <c:v>5.9</c:v>
                </c:pt>
                <c:pt idx="7">
                  <c:v>4.2</c:v>
                </c:pt>
                <c:pt idx="8">
                  <c:v>1.1000000000000001</c:v>
                </c:pt>
                <c:pt idx="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Finland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1995</c:v>
                </c:pt>
                <c:pt idx="8">
                  <c:v>2000</c:v>
                </c:pt>
                <c:pt idx="9">
                  <c:v>2005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  <c:pt idx="0">
                  <c:v>4.5999999999999996</c:v>
                </c:pt>
                <c:pt idx="1">
                  <c:v>6.2</c:v>
                </c:pt>
                <c:pt idx="2">
                  <c:v>10.6</c:v>
                </c:pt>
                <c:pt idx="3">
                  <c:v>11.6</c:v>
                </c:pt>
                <c:pt idx="4">
                  <c:v>12</c:v>
                </c:pt>
                <c:pt idx="5">
                  <c:v>11.5</c:v>
                </c:pt>
                <c:pt idx="6">
                  <c:v>10.7</c:v>
                </c:pt>
                <c:pt idx="7">
                  <c:v>6.8</c:v>
                </c:pt>
                <c:pt idx="8">
                  <c:v>5.3</c:v>
                </c:pt>
                <c:pt idx="9">
                  <c:v>4.5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Norge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1995</c:v>
                </c:pt>
                <c:pt idx="8">
                  <c:v>2000</c:v>
                </c:pt>
                <c:pt idx="9">
                  <c:v>2005</c:v>
                </c:pt>
              </c:numCache>
            </c:numRef>
          </c:cat>
          <c:val>
            <c:numRef>
              <c:f>'Ark1'!$D$2:$D$11</c:f>
              <c:numCache>
                <c:formatCode>General</c:formatCode>
                <c:ptCount val="10"/>
                <c:pt idx="0">
                  <c:v>7.2</c:v>
                </c:pt>
                <c:pt idx="1">
                  <c:v>11.3</c:v>
                </c:pt>
                <c:pt idx="2">
                  <c:v>13.3</c:v>
                </c:pt>
                <c:pt idx="3">
                  <c:v>13.9</c:v>
                </c:pt>
                <c:pt idx="4">
                  <c:v>13.6</c:v>
                </c:pt>
                <c:pt idx="5">
                  <c:v>13.2</c:v>
                </c:pt>
                <c:pt idx="6">
                  <c:v>12.4</c:v>
                </c:pt>
                <c:pt idx="7">
                  <c:v>1.7000000000000002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749376"/>
        <c:axId val="107750912"/>
      </c:lineChart>
      <c:catAx>
        <c:axId val="10774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7750912"/>
        <c:crosses val="autoZero"/>
        <c:auto val="1"/>
        <c:lblAlgn val="ctr"/>
        <c:lblOffset val="100"/>
        <c:noMultiLvlLbl val="0"/>
      </c:catAx>
      <c:valAx>
        <c:axId val="107750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749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53971486761705E-2"/>
          <c:y val="0.1339047719325468"/>
          <c:w val="0.8268839103869654"/>
          <c:h val="0.67943121216655356"/>
        </c:manualLayout>
      </c:layou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Staff:resident ratio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'Ark1'!$A$2:$A$41</c:f>
              <c:numCache>
                <c:formatCode>General</c:formatCode>
                <c:ptCount val="40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1965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</c:numCache>
            </c:numRef>
          </c:cat>
          <c:val>
            <c:numRef>
              <c:f>'Ark1'!$B$2:$B$41</c:f>
              <c:numCache>
                <c:formatCode>General</c:formatCode>
                <c:ptCount val="40"/>
                <c:pt idx="0">
                  <c:v>0.39000000000000051</c:v>
                </c:pt>
                <c:pt idx="1">
                  <c:v>0.39000000000000051</c:v>
                </c:pt>
                <c:pt idx="2">
                  <c:v>0.37000000000000038</c:v>
                </c:pt>
                <c:pt idx="3">
                  <c:v>0.35000000000000031</c:v>
                </c:pt>
                <c:pt idx="4">
                  <c:v>0.37000000000000038</c:v>
                </c:pt>
                <c:pt idx="5">
                  <c:v>0.41000000000000031</c:v>
                </c:pt>
                <c:pt idx="6">
                  <c:v>0.41000000000000031</c:v>
                </c:pt>
                <c:pt idx="7">
                  <c:v>0.41000000000000031</c:v>
                </c:pt>
                <c:pt idx="8">
                  <c:v>0.41000000000000031</c:v>
                </c:pt>
                <c:pt idx="9">
                  <c:v>0.41000000000000031</c:v>
                </c:pt>
                <c:pt idx="10">
                  <c:v>0.4</c:v>
                </c:pt>
                <c:pt idx="11">
                  <c:v>0.42000000000000032</c:v>
                </c:pt>
                <c:pt idx="12">
                  <c:v>0.44000000000000006</c:v>
                </c:pt>
                <c:pt idx="13">
                  <c:v>0.47000000000000008</c:v>
                </c:pt>
                <c:pt idx="14">
                  <c:v>0.54</c:v>
                </c:pt>
                <c:pt idx="15">
                  <c:v>0.59000000000000008</c:v>
                </c:pt>
                <c:pt idx="17">
                  <c:v>0.56000000000000005</c:v>
                </c:pt>
                <c:pt idx="18">
                  <c:v>0.59000000000000008</c:v>
                </c:pt>
                <c:pt idx="19">
                  <c:v>0.630000000000001</c:v>
                </c:pt>
                <c:pt idx="20">
                  <c:v>0.64000000000000101</c:v>
                </c:pt>
                <c:pt idx="21">
                  <c:v>0.66000000000000114</c:v>
                </c:pt>
                <c:pt idx="22">
                  <c:v>0.67000000000000115</c:v>
                </c:pt>
                <c:pt idx="23">
                  <c:v>0.73000000000000065</c:v>
                </c:pt>
                <c:pt idx="24">
                  <c:v>0.8</c:v>
                </c:pt>
                <c:pt idx="25">
                  <c:v>0.87000000000000088</c:v>
                </c:pt>
                <c:pt idx="26">
                  <c:v>0.94000000000000061</c:v>
                </c:pt>
                <c:pt idx="27">
                  <c:v>1.01</c:v>
                </c:pt>
                <c:pt idx="28">
                  <c:v>1.05</c:v>
                </c:pt>
                <c:pt idx="29">
                  <c:v>1.1399999999999979</c:v>
                </c:pt>
                <c:pt idx="30">
                  <c:v>1.2</c:v>
                </c:pt>
                <c:pt idx="31">
                  <c:v>1.24</c:v>
                </c:pt>
                <c:pt idx="32">
                  <c:v>1.32</c:v>
                </c:pt>
                <c:pt idx="33">
                  <c:v>1.37</c:v>
                </c:pt>
                <c:pt idx="34">
                  <c:v>1.42</c:v>
                </c:pt>
                <c:pt idx="35">
                  <c:v>1.5</c:v>
                </c:pt>
                <c:pt idx="36">
                  <c:v>1.61</c:v>
                </c:pt>
                <c:pt idx="37">
                  <c:v>1.7100000000000002</c:v>
                </c:pt>
                <c:pt idx="38">
                  <c:v>1.7800000000000002</c:v>
                </c:pt>
                <c:pt idx="39">
                  <c:v>1.81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766912"/>
        <c:axId val="107768448"/>
      </c:lineChart>
      <c:catAx>
        <c:axId val="10776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0776844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0776844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07766912"/>
        <c:crosses val="autoZero"/>
        <c:crossBetween val="between"/>
      </c:valAx>
      <c:spPr>
        <a:solidFill>
          <a:schemeClr val="bg2">
            <a:lumMod val="20000"/>
            <a:lumOff val="80000"/>
          </a:schemeClr>
        </a:solidFill>
        <a:ln w="12700">
          <a:solidFill>
            <a:srgbClr val="C0C0C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Ark1!$B$1</c:f>
              <c:strCache>
                <c:ptCount val="1"/>
                <c:pt idx="0">
                  <c:v>HVPU</c:v>
                </c:pt>
              </c:strCache>
            </c:strRef>
          </c:tx>
          <c:spPr>
            <a:ln w="3810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Ark1!$A$2:$A$9</c:f>
              <c:numCache>
                <c:formatCode>General</c:formatCode>
                <c:ptCount val="8"/>
                <c:pt idx="0">
                  <c:v>1973</c:v>
                </c:pt>
                <c:pt idx="1">
                  <c:v>1975</c:v>
                </c:pt>
                <c:pt idx="2">
                  <c:v>1977</c:v>
                </c:pt>
                <c:pt idx="3">
                  <c:v>1979</c:v>
                </c:pt>
                <c:pt idx="4">
                  <c:v>1981</c:v>
                </c:pt>
                <c:pt idx="5">
                  <c:v>1983</c:v>
                </c:pt>
                <c:pt idx="6">
                  <c:v>1985</c:v>
                </c:pt>
                <c:pt idx="7">
                  <c:v>1987</c:v>
                </c:pt>
              </c:numCache>
            </c:numRef>
          </c:cat>
          <c:val>
            <c:numRef>
              <c:f>Ark1!$B$2:$B$9</c:f>
              <c:numCache>
                <c:formatCode>General</c:formatCode>
                <c:ptCount val="8"/>
                <c:pt idx="0">
                  <c:v>100</c:v>
                </c:pt>
                <c:pt idx="1">
                  <c:v>115</c:v>
                </c:pt>
                <c:pt idx="2">
                  <c:v>140</c:v>
                </c:pt>
                <c:pt idx="3">
                  <c:v>146</c:v>
                </c:pt>
                <c:pt idx="4">
                  <c:v>147</c:v>
                </c:pt>
                <c:pt idx="5">
                  <c:v>155</c:v>
                </c:pt>
                <c:pt idx="6">
                  <c:v>155</c:v>
                </c:pt>
                <c:pt idx="7">
                  <c:v>174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Ark1!$C$1</c:f>
              <c:strCache>
                <c:ptCount val="1"/>
                <c:pt idx="0">
                  <c:v>helseinst.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Ark1!$A$2:$A$9</c:f>
              <c:numCache>
                <c:formatCode>General</c:formatCode>
                <c:ptCount val="8"/>
                <c:pt idx="0">
                  <c:v>1973</c:v>
                </c:pt>
                <c:pt idx="1">
                  <c:v>1975</c:v>
                </c:pt>
                <c:pt idx="2">
                  <c:v>1977</c:v>
                </c:pt>
                <c:pt idx="3">
                  <c:v>1979</c:v>
                </c:pt>
                <c:pt idx="4">
                  <c:v>1981</c:v>
                </c:pt>
                <c:pt idx="5">
                  <c:v>1983</c:v>
                </c:pt>
                <c:pt idx="6">
                  <c:v>1985</c:v>
                </c:pt>
                <c:pt idx="7">
                  <c:v>1987</c:v>
                </c:pt>
              </c:numCache>
            </c:numRef>
          </c:cat>
          <c:val>
            <c:numRef>
              <c:f>Ark1!$C$2:$C$9</c:f>
              <c:numCache>
                <c:formatCode>General</c:formatCode>
                <c:ptCount val="8"/>
                <c:pt idx="0">
                  <c:v>100</c:v>
                </c:pt>
                <c:pt idx="1">
                  <c:v>112</c:v>
                </c:pt>
                <c:pt idx="2">
                  <c:v>126</c:v>
                </c:pt>
                <c:pt idx="3">
                  <c:v>126</c:v>
                </c:pt>
                <c:pt idx="4">
                  <c:v>118</c:v>
                </c:pt>
                <c:pt idx="5">
                  <c:v>118</c:v>
                </c:pt>
                <c:pt idx="6">
                  <c:v>113</c:v>
                </c:pt>
                <c:pt idx="7">
                  <c:v>126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094208"/>
        <c:axId val="108095744"/>
      </c:lineChart>
      <c:catAx>
        <c:axId val="10809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095744"/>
        <c:crosses val="autoZero"/>
        <c:auto val="1"/>
        <c:lblAlgn val="ctr"/>
        <c:lblOffset val="100"/>
        <c:noMultiLvlLbl val="0"/>
      </c:catAx>
      <c:valAx>
        <c:axId val="108095744"/>
        <c:scaling>
          <c:orientation val="minMax"/>
          <c:max val="200"/>
          <c:min val="9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094208"/>
        <c:crosses val="autoZero"/>
        <c:crossBetween val="between"/>
        <c:majorUnit val="1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4A01C-9DD8-4685-88A8-466E84E37607}" type="datetimeFigureOut">
              <a:rPr lang="en-GB" smtClean="0"/>
              <a:pPr/>
              <a:t>14/06/2013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1FD4F-9E35-4A3D-812A-C9B1BB2E35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729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72EDE-8210-43FE-923A-FC85D61D3B2B}" type="datetimeFigureOut">
              <a:rPr lang="en-GB" smtClean="0"/>
              <a:pPr/>
              <a:t>14/06/2013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609CB-9B90-40B1-9BD5-F874144F37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429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609CB-9B90-40B1-9BD5-F874144F376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609CB-9B90-40B1-9BD5-F874144F376D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609CB-9B90-40B1-9BD5-F874144F376D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609CB-9B90-40B1-9BD5-F874144F376D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609CB-9B90-40B1-9BD5-F874144F376D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609CB-9B90-40B1-9BD5-F874144F376D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609CB-9B90-40B1-9BD5-F874144F376D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609CB-9B90-40B1-9BD5-F874144F376D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609CB-9B90-40B1-9BD5-F874144F376D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034C9-C202-418E-958C-48E92C3AE93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609CB-9B90-40B1-9BD5-F874144F376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609CB-9B90-40B1-9BD5-F874144F376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609CB-9B90-40B1-9BD5-F874144F376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baseline="0" noProof="0" dirty="0" smtClean="0"/>
              <a:t>Jeg skal</a:t>
            </a:r>
            <a:r>
              <a:rPr lang="nb-NO" noProof="0" dirty="0" smtClean="0"/>
              <a:t> vise noen kurver som illustrerer utviklingen,</a:t>
            </a:r>
            <a:r>
              <a:rPr lang="nb-NO" baseline="0" noProof="0" dirty="0" smtClean="0"/>
              <a:t> uten å gå i detalj.</a:t>
            </a:r>
            <a:endParaRPr lang="nb-NO" noProof="0" dirty="0" smtClean="0"/>
          </a:p>
          <a:p>
            <a:endParaRPr lang="nb-NO" noProof="0" dirty="0" smtClean="0"/>
          </a:p>
          <a:p>
            <a:r>
              <a:rPr lang="nb-NO" baseline="0" noProof="0" dirty="0" smtClean="0"/>
              <a:t>Den føste viser antall ansatte per bruker. Etter at det har ligget på omtrent det samme siden 1920, skjer det noe fra tidlig på 1960-tallet og det skyter fart på 70-tallet. Det skjer sammen med ideer om en mer aktiv omsorg, og økt kritikk av levekårene – Sosialkomiteens besøk på Klæbu, offentlige utredninger (Lossius I) og skandaleoppslag i pressen. Ikke minst var den kjente filmregissøren og spaltisten Arne Skouen aktiv. </a:t>
            </a:r>
          </a:p>
          <a:p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30EF6-3C9E-4F24-B1B7-D80AEA69F093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noProof="0" dirty="0" smtClean="0"/>
              <a:t>Etter 1965 har det vært en kontinuerlig bevegelse mot mindre enheter, med begrunnelse i å</a:t>
            </a:r>
            <a:r>
              <a:rPr lang="nb-NO" baseline="0" noProof="0" dirty="0" smtClean="0"/>
              <a:t> normalisere livsforholdene men også «den lille gruppens prinsipp» - argumenter om forholdet mellom størrelse og omsorg som særlig knyttes til nestoren i svensk omsorg for utviklingshemmete – Karl Grunewald. </a:t>
            </a:r>
          </a:p>
          <a:p>
            <a:r>
              <a:rPr lang="nb-NO" baseline="0" noProof="0" dirty="0" smtClean="0"/>
              <a:t>Begrunnelsen hans knyttet særlig an til gruppepsykologi – hva skjer med ansvar og relasjoner når en gruppe blir stor – jf Michael Moore og ansvar for en som ligger på gata i Toronto, NY og London. Dette er vist i alle slags grupper. </a:t>
            </a:r>
          </a:p>
          <a:p>
            <a:r>
              <a:rPr lang="nb-NO" baseline="0" noProof="0" dirty="0" smtClean="0"/>
              <a:t>Et annet argument knytter mer til normalisering og poenget med at enheter skal ha «husholdsstørrelse» og gi «normale» utad og innad stimuli.</a:t>
            </a:r>
          </a:p>
          <a:p>
            <a:endParaRPr lang="nb-NO" baseline="0" noProof="0" dirty="0" smtClean="0"/>
          </a:p>
          <a:p>
            <a:r>
              <a:rPr lang="nb-NO" baseline="0" noProof="0" dirty="0" smtClean="0"/>
              <a:t>Utviklingen skjer dels ved etablering av mange nye institusjoner i lokalområdet, men også at sentralinstitusjonene ble mye mindre. Den største, Klæbu pleiehjem hadde 500 senger, mens Hallsetheimen mot slutten hadde 190 brukere fordelt på hus med stort sett 5-8 beboere. </a:t>
            </a:r>
          </a:p>
          <a:p>
            <a:endParaRPr lang="nb-NO" baseline="0" noProof="0" dirty="0" smtClean="0"/>
          </a:p>
          <a:p>
            <a:r>
              <a:rPr lang="nb-NO" baseline="0" noProof="0" dirty="0" smtClean="0"/>
              <a:t>Størrelsen går ned med to tredeler fra 1965 til 1988.</a:t>
            </a:r>
            <a:endParaRPr lang="nb-NO" noProof="0" dirty="0" smtClean="0"/>
          </a:p>
          <a:p>
            <a:endParaRPr lang="nb-NO" noProof="0" dirty="0" smtClean="0"/>
          </a:p>
          <a:p>
            <a:r>
              <a:rPr lang="nb-NO" noProof="0" dirty="0" smtClean="0"/>
              <a:t>Gjennomsnittstørrelsen på bi-institusjoner var 13 brukere i 1989, og mange hadde færre enn ti – faktisk det meste etablert på 80-tallet.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30EF6-3C9E-4F24-B1B7-D80AEA69F093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noProof="0" dirty="0" smtClean="0"/>
              <a:t>Denne illustrerer tilførselen av økonomiske ressurser fra 1973 til </a:t>
            </a:r>
            <a:r>
              <a:rPr lang="en-GB" dirty="0" smtClean="0"/>
              <a:t>87.</a:t>
            </a:r>
            <a:r>
              <a:rPr lang="en-GB" baseline="0" dirty="0" smtClean="0"/>
              <a:t> </a:t>
            </a:r>
            <a:endParaRPr lang="en-GB" dirty="0" smtClean="0"/>
          </a:p>
          <a:p>
            <a:endParaRPr lang="nb-NO" noProof="0" dirty="0" smtClean="0"/>
          </a:p>
          <a:p>
            <a:r>
              <a:rPr lang="nb-NO" noProof="0" dirty="0" smtClean="0"/>
              <a:t>Ellers kan jeg nevne – snitt avdelingsstørrelse ned fra 23 til 7, mye mer opplæring og dagaktivitet, inkludert aktivitetsbygg</a:t>
            </a:r>
          </a:p>
          <a:p>
            <a:r>
              <a:rPr lang="nb-NO" noProof="0" dirty="0" smtClean="0"/>
              <a:t>Andelen med eget rom økte fra en av åtte til alle. (gjelder 1971-1989)</a:t>
            </a:r>
          </a:p>
          <a:p>
            <a:endParaRPr lang="nb-NO" noProof="0" dirty="0" smtClean="0"/>
          </a:p>
          <a:p>
            <a:r>
              <a:rPr lang="nb-NO" noProof="0" dirty="0" smtClean="0"/>
              <a:t>Så når</a:t>
            </a:r>
            <a:r>
              <a:rPr lang="nb-NO" baseline="0" noProof="0" dirty="0" smtClean="0"/>
              <a:t> Lossiusutvalget i 1985 konkluderer med at det har skjedd lite, gjelder det institusjonsavvikling og utbygging av alternativ til institusjon, men innen HVPUs vegger skjedde det mye. </a:t>
            </a:r>
          </a:p>
          <a:p>
            <a:endParaRPr lang="nb-NO" baseline="0" noProof="0" dirty="0" smtClean="0"/>
          </a:p>
          <a:p>
            <a:r>
              <a:rPr lang="nb-NO" baseline="0" noProof="0" dirty="0" smtClean="0"/>
              <a:t>Men viss det skjedde så mye – hvorfor da denne reformen? Intensjonene var at det skulle skje mye mer, og på andre premisser, egentlig en revisjon av målestokk, hvem en sammenlignet med</a:t>
            </a:r>
          </a:p>
          <a:p>
            <a:r>
              <a:rPr lang="nb-NO" baseline="0" noProof="0" dirty="0" smtClean="0"/>
              <a:t>– og det var foreløpig endepunkt for en debatt om omsorg og institusjoner som hadde gått siden 1960-tallet.</a:t>
            </a:r>
          </a:p>
          <a:p>
            <a:endParaRPr lang="nb-NO" baseline="0" noProof="0" dirty="0" smtClean="0"/>
          </a:p>
          <a:p>
            <a:r>
              <a:rPr lang="nb-NO" baseline="0" noProof="0" dirty="0" smtClean="0"/>
              <a:t>Det får være nok illustrasjon av utviklingen, la oss se på debatten – eller rettere sagt konteksten eller forløperne til reformens visjoner.</a:t>
            </a:r>
          </a:p>
          <a:p>
            <a:endParaRPr lang="nb-NO" noProof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30EF6-3C9E-4F24-B1B7-D80AEA69F093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609CB-9B90-40B1-9BD5-F874144F376D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48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4F6B-5F2C-4E0A-ADD7-39804BBDEB7E}" type="datetimeFigureOut">
              <a:rPr lang="en-GB" smtClean="0"/>
              <a:pPr/>
              <a:t>14/06/2013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C497B-67B4-400C-A3FA-A3230D09B6A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42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4F6B-5F2C-4E0A-ADD7-39804BBDEB7E}" type="datetimeFigureOut">
              <a:rPr lang="en-GB" smtClean="0"/>
              <a:pPr/>
              <a:t>14/06/2013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54592-29A7-4373-BF37-96B851CA24D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675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4F6B-5F2C-4E0A-ADD7-39804BBDEB7E}" type="datetimeFigureOut">
              <a:rPr lang="en-GB" smtClean="0"/>
              <a:pPr/>
              <a:t>14/06/2013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7509E-4009-4454-BC4B-7D35AE6D07F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373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4F6B-5F2C-4E0A-ADD7-39804BBDEB7E}" type="datetimeFigureOut">
              <a:rPr lang="en-GB" smtClean="0"/>
              <a:pPr/>
              <a:t>14/06/2013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FCAEA-F10E-4275-AA13-9B826B732EB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349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4F6B-5F2C-4E0A-ADD7-39804BBDEB7E}" type="datetimeFigureOut">
              <a:rPr lang="en-GB" smtClean="0"/>
              <a:pPr/>
              <a:t>14/06/2013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0FED6-3DB2-435F-83A1-F7D1DCB10E7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834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4F6B-5F2C-4E0A-ADD7-39804BBDEB7E}" type="datetimeFigureOut">
              <a:rPr lang="en-GB" smtClean="0"/>
              <a:pPr/>
              <a:t>14/06/2013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67240-644A-49C7-9E45-150FE4001F9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58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4F6B-5F2C-4E0A-ADD7-39804BBDEB7E}" type="datetimeFigureOut">
              <a:rPr lang="en-GB" smtClean="0"/>
              <a:pPr/>
              <a:t>14/06/2013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9335D-658F-49FA-BF0A-468033B3352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80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4F6B-5F2C-4E0A-ADD7-39804BBDEB7E}" type="datetimeFigureOut">
              <a:rPr lang="en-GB" smtClean="0"/>
              <a:pPr/>
              <a:t>14/06/2013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70B95-2FDE-4FDF-963B-E1A12F97BE1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29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4F6B-5F2C-4E0A-ADD7-39804BBDEB7E}" type="datetimeFigureOut">
              <a:rPr lang="en-GB" smtClean="0"/>
              <a:pPr/>
              <a:t>14/06/2013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4F02-BC40-4B81-98D9-7E355F65E96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858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4F6B-5F2C-4E0A-ADD7-39804BBDEB7E}" type="datetimeFigureOut">
              <a:rPr lang="en-GB" smtClean="0"/>
              <a:pPr/>
              <a:t>14/06/2013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53D94-A412-4F59-8A59-437D3300924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419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4F6B-5F2C-4E0A-ADD7-39804BBDEB7E}" type="datetimeFigureOut">
              <a:rPr lang="en-GB" smtClean="0"/>
              <a:pPr/>
              <a:t>14/06/2013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B0A07-AC5E-43E0-A6CD-0030FD26968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83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A794F6B-5F2C-4E0A-ADD7-39804BBDEB7E}" type="datetimeFigureOut">
              <a:rPr lang="en-GB" smtClean="0"/>
              <a:pPr/>
              <a:t>14/06/2013</a:t>
            </a:fld>
            <a:endParaRPr lang="en-GB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543CB4-5551-441C-8C5F-9409B0DD82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1031" name="Picture 7" descr="Samfunnsforskni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6" t="23021" r="7851" b="23021"/>
          <a:stretch>
            <a:fillRect/>
          </a:stretch>
        </p:blipFill>
        <p:spPr bwMode="auto">
          <a:xfrm>
            <a:off x="6588125" y="6092825"/>
            <a:ext cx="2333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376264"/>
          </a:xfrm>
        </p:spPr>
        <p:txBody>
          <a:bodyPr/>
          <a:lstStyle/>
          <a:p>
            <a:pPr algn="ctr"/>
            <a:r>
              <a:rPr lang="en-GB" sz="3600" dirty="0" smtClean="0"/>
              <a:t>Twenty Years After Deinstitutionalisation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/>
              <a:t>Current Trends in Services for People with Intellectual Disabilities in Norway</a:t>
            </a:r>
            <a:endParaRPr lang="en-GB" sz="28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417712"/>
          </a:xfrm>
        </p:spPr>
        <p:txBody>
          <a:bodyPr/>
          <a:lstStyle/>
          <a:p>
            <a:r>
              <a:rPr lang="en-GB" sz="2000" dirty="0" smtClean="0"/>
              <a:t>Jan Tøssebro</a:t>
            </a:r>
          </a:p>
          <a:p>
            <a:r>
              <a:rPr lang="en-GB" sz="2000" dirty="0" smtClean="0"/>
              <a:t>NTNU Social Research</a:t>
            </a:r>
          </a:p>
          <a:p>
            <a:r>
              <a:rPr lang="en-GB" sz="2000" dirty="0" smtClean="0"/>
              <a:t>Trondheim, 20 June 2013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ctr"/>
            <a:r>
              <a:rPr lang="en-GB" sz="3200" dirty="0" smtClean="0"/>
              <a:t>Developments after the mid 1990s – living arrangements</a:t>
            </a:r>
            <a:endParaRPr lang="en-GB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5576" y="1556791"/>
            <a:ext cx="8096324" cy="4032449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400" dirty="0" smtClean="0"/>
              <a:t>Group homes where the individual does </a:t>
            </a:r>
            <a:r>
              <a:rPr lang="en-GB" sz="2400" u="sng" dirty="0" smtClean="0"/>
              <a:t>not</a:t>
            </a:r>
            <a:r>
              <a:rPr lang="en-GB" sz="2400" dirty="0" smtClean="0"/>
              <a:t> have a full flat disappears</a:t>
            </a:r>
          </a:p>
          <a:p>
            <a:r>
              <a:rPr lang="en-GB" sz="2400" dirty="0" smtClean="0"/>
              <a:t>Number living semi-independently increases to 20% by 2000, but has not changed since.</a:t>
            </a:r>
          </a:p>
          <a:p>
            <a:r>
              <a:rPr lang="en-GB" sz="2400" dirty="0" smtClean="0"/>
              <a:t>Revolving door staff more typical.</a:t>
            </a:r>
          </a:p>
          <a:p>
            <a:r>
              <a:rPr lang="en-GB" sz="2400" dirty="0" smtClean="0"/>
              <a:t>The size of group homes increases substantially (sometimes in the shape of </a:t>
            </a:r>
            <a:r>
              <a:rPr lang="en-GB" sz="2400" dirty="0" err="1" smtClean="0"/>
              <a:t>reinstitutionalisation</a:t>
            </a:r>
            <a:r>
              <a:rPr lang="en-GB" sz="2400" dirty="0" smtClean="0"/>
              <a:t>?)</a:t>
            </a:r>
          </a:p>
          <a:p>
            <a:r>
              <a:rPr lang="en-GB" sz="2400" dirty="0" smtClean="0"/>
              <a:t>Mixed groups (intellectual disability and mental health problems) becomes more typical 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Changing living arrangements</a:t>
            </a:r>
            <a:endParaRPr lang="en-GB" sz="3600" dirty="0"/>
          </a:p>
        </p:txBody>
      </p:sp>
      <p:graphicFrame>
        <p:nvGraphicFramePr>
          <p:cNvPr id="4" name="Plassholder for innhold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198459"/>
              </p:ext>
            </p:extLst>
          </p:nvPr>
        </p:nvGraphicFramePr>
        <p:xfrm>
          <a:off x="755576" y="2204864"/>
          <a:ext cx="9093696" cy="2520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Document" r:id="rId3" imgW="9043847" imgH="1089114" progId="Word.Document.12">
                  <p:embed/>
                </p:oleObj>
              </mc:Choice>
              <mc:Fallback>
                <p:oleObj name="Document" r:id="rId3" imgW="9043847" imgH="1089114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204864"/>
                        <a:ext cx="9093696" cy="2520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8939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3600" dirty="0" smtClean="0"/>
              <a:t>Developments after the mid 1990s – other life domains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3"/>
            <a:ext cx="8168332" cy="4104456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400" dirty="0"/>
              <a:t>Fewer people have daytime activity, and occupation is less according to the principles of </a:t>
            </a:r>
            <a:r>
              <a:rPr lang="en-GB" sz="2400" dirty="0" smtClean="0"/>
              <a:t>normalisation</a:t>
            </a:r>
          </a:p>
          <a:p>
            <a:pPr lvl="1"/>
            <a:r>
              <a:rPr lang="en-GB" sz="2000" dirty="0" smtClean="0"/>
              <a:t>From 5 to 16% without occupation</a:t>
            </a:r>
          </a:p>
          <a:p>
            <a:pPr lvl="1"/>
            <a:r>
              <a:rPr lang="en-GB" sz="2000" dirty="0" smtClean="0"/>
              <a:t>Reduction in supported and sheltered employment</a:t>
            </a:r>
          </a:p>
          <a:p>
            <a:pPr lvl="1"/>
            <a:r>
              <a:rPr lang="en-GB" sz="2000" dirty="0" smtClean="0"/>
              <a:t>Day centres less “work-like”</a:t>
            </a:r>
            <a:endParaRPr lang="en-GB" sz="2000" dirty="0"/>
          </a:p>
          <a:p>
            <a:r>
              <a:rPr lang="en-GB" sz="2400" dirty="0"/>
              <a:t>Self-determination is reduced, and “routines” and “staff working hours” are more often referred to as reasons for restrictions in </a:t>
            </a:r>
            <a:r>
              <a:rPr lang="en-GB" sz="2400" dirty="0" smtClean="0"/>
              <a:t>choice</a:t>
            </a:r>
          </a:p>
          <a:p>
            <a:r>
              <a:rPr lang="en-GB" sz="2400" dirty="0" smtClean="0"/>
              <a:t>Social network – no change</a:t>
            </a:r>
          </a:p>
          <a:p>
            <a:r>
              <a:rPr lang="en-GB" sz="2400" dirty="0" smtClean="0"/>
              <a:t>Leisure activity/ integration increases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87010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Developments before the 1990s:</a:t>
            </a:r>
            <a:br>
              <a:rPr lang="en-GB" sz="3200" dirty="0" smtClean="0"/>
            </a:br>
            <a:r>
              <a:rPr lang="en-GB" sz="3200" dirty="0" smtClean="0"/>
              <a:t>Nothing happened?</a:t>
            </a:r>
            <a:endParaRPr lang="en-GB" sz="3200" dirty="0"/>
          </a:p>
        </p:txBody>
      </p:sp>
      <p:graphicFrame>
        <p:nvGraphicFramePr>
          <p:cNvPr id="4" name="Diagram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206783"/>
              </p:ext>
            </p:extLst>
          </p:nvPr>
        </p:nvGraphicFramePr>
        <p:xfrm>
          <a:off x="251520" y="1988840"/>
          <a:ext cx="8723312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7512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79500" y="539750"/>
            <a:ext cx="7772400" cy="945034"/>
          </a:xfrm>
        </p:spPr>
        <p:txBody>
          <a:bodyPr/>
          <a:lstStyle/>
          <a:p>
            <a:pPr algn="ctr"/>
            <a:r>
              <a:rPr lang="nb-NO" sz="2400" dirty="0" smtClean="0"/>
              <a:t>Staff: </a:t>
            </a:r>
            <a:r>
              <a:rPr lang="nb-NO" sz="2400" dirty="0" err="1" smtClean="0"/>
              <a:t>user</a:t>
            </a:r>
            <a:r>
              <a:rPr lang="nb-NO" sz="2400" dirty="0" smtClean="0"/>
              <a:t> ratio 1950-89</a:t>
            </a:r>
            <a:br>
              <a:rPr lang="nb-NO" sz="2400" dirty="0" smtClean="0"/>
            </a:br>
            <a:r>
              <a:rPr lang="nb-NO" sz="1600" dirty="0" smtClean="0"/>
              <a:t>Source: Tøssebro, 1992. </a:t>
            </a:r>
            <a:endParaRPr lang="nb-NO" sz="2400" dirty="0"/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092397"/>
              </p:ext>
            </p:extLst>
          </p:nvPr>
        </p:nvGraphicFramePr>
        <p:xfrm>
          <a:off x="1043608" y="1628800"/>
          <a:ext cx="77724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9551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3200" dirty="0" err="1" smtClean="0"/>
              <a:t>Number</a:t>
            </a:r>
            <a:r>
              <a:rPr lang="nb-NO" sz="3200" dirty="0" smtClean="0"/>
              <a:t> </a:t>
            </a:r>
            <a:r>
              <a:rPr lang="nb-NO" sz="3200" dirty="0" err="1" smtClean="0"/>
              <a:t>of</a:t>
            </a:r>
            <a:r>
              <a:rPr lang="nb-NO" sz="3200" dirty="0" smtClean="0"/>
              <a:t> </a:t>
            </a:r>
            <a:r>
              <a:rPr lang="nb-NO" sz="3200" dirty="0" err="1" smtClean="0"/>
              <a:t>people</a:t>
            </a:r>
            <a:r>
              <a:rPr lang="nb-NO" sz="3200" dirty="0" smtClean="0"/>
              <a:t> per </a:t>
            </a:r>
            <a:r>
              <a:rPr lang="nb-NO" sz="3200" dirty="0" err="1" smtClean="0"/>
              <a:t>institution</a:t>
            </a:r>
            <a:r>
              <a:rPr lang="nb-NO" sz="3200" dirty="0" smtClean="0"/>
              <a:t>, 1965-88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000" dirty="0" err="1" smtClean="0"/>
              <a:t>Souce</a:t>
            </a:r>
            <a:r>
              <a:rPr lang="nb-NO" sz="2000" dirty="0" smtClean="0"/>
              <a:t>: Tøssebro 1992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7416823" cy="40324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949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800" dirty="0" err="1" smtClean="0"/>
              <a:t>Economic</a:t>
            </a:r>
            <a:r>
              <a:rPr lang="nb-NO" sz="2800" dirty="0" smtClean="0"/>
              <a:t> </a:t>
            </a:r>
            <a:r>
              <a:rPr lang="nb-NO" sz="2800" dirty="0" err="1" smtClean="0"/>
              <a:t>growth</a:t>
            </a:r>
            <a:r>
              <a:rPr lang="nb-NO" sz="2800" dirty="0" smtClean="0"/>
              <a:t> </a:t>
            </a:r>
            <a:r>
              <a:rPr lang="nb-NO" sz="2800" dirty="0" err="1" smtClean="0"/>
              <a:t>compared</a:t>
            </a:r>
            <a:r>
              <a:rPr lang="nb-NO" sz="2800" dirty="0" smtClean="0"/>
              <a:t> to all </a:t>
            </a:r>
            <a:r>
              <a:rPr lang="nb-NO" sz="2800" dirty="0" err="1" smtClean="0"/>
              <a:t>health</a:t>
            </a:r>
            <a:r>
              <a:rPr lang="nb-NO" sz="2800" dirty="0" smtClean="0"/>
              <a:t> </a:t>
            </a:r>
            <a:r>
              <a:rPr lang="nb-NO" sz="2800" dirty="0" err="1" smtClean="0"/>
              <a:t>inst</a:t>
            </a:r>
            <a:r>
              <a:rPr lang="nb-NO" sz="2800" dirty="0" smtClean="0"/>
              <a:t>.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400" dirty="0" err="1" smtClean="0"/>
              <a:t>Adjusted</a:t>
            </a:r>
            <a:r>
              <a:rPr lang="nb-NO" sz="2400" dirty="0" smtClean="0"/>
              <a:t> for GNP </a:t>
            </a:r>
            <a:r>
              <a:rPr lang="nb-NO" sz="2400" dirty="0" err="1" smtClean="0"/>
              <a:t>changes</a:t>
            </a:r>
            <a:r>
              <a:rPr lang="nb-NO" sz="2400" dirty="0" smtClean="0"/>
              <a:t> (100) Source: </a:t>
            </a:r>
            <a:r>
              <a:rPr lang="nb-NO" sz="2000" dirty="0" smtClean="0"/>
              <a:t>Tøssebro 1992</a:t>
            </a:r>
            <a:endParaRPr lang="nb-NO" sz="24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1079500" y="1978025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167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sz="3600" dirty="0" smtClean="0"/>
              <a:t>Preliminary conclusions:</a:t>
            </a:r>
            <a:endParaRPr lang="en-GB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3888432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dirty="0" smtClean="0"/>
              <a:t>Deinstitutionalisation was a quantum leap in living conditions, in particular regarding</a:t>
            </a:r>
          </a:p>
          <a:p>
            <a:pPr lvl="1"/>
            <a:r>
              <a:rPr lang="en-GB" dirty="0" smtClean="0"/>
              <a:t>Housing conditions</a:t>
            </a:r>
          </a:p>
          <a:p>
            <a:pPr lvl="1"/>
            <a:r>
              <a:rPr lang="en-GB" dirty="0" smtClean="0"/>
              <a:t>Community presence</a:t>
            </a:r>
          </a:p>
          <a:p>
            <a:pPr lvl="1"/>
            <a:r>
              <a:rPr lang="en-GB" dirty="0" smtClean="0"/>
              <a:t>More people with services</a:t>
            </a:r>
          </a:p>
          <a:p>
            <a:r>
              <a:rPr lang="en-GB" dirty="0" smtClean="0"/>
              <a:t>But – the quantum </a:t>
            </a:r>
            <a:r>
              <a:rPr lang="en-GB" dirty="0" smtClean="0"/>
              <a:t>leap </a:t>
            </a:r>
            <a:r>
              <a:rPr lang="en-GB" dirty="0" smtClean="0"/>
              <a:t>made an </a:t>
            </a:r>
            <a:r>
              <a:rPr lang="en-GB" dirty="0" smtClean="0"/>
              <a:t>end to a long term positive 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07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 smtClean="0"/>
              <a:t>Why? How come?</a:t>
            </a:r>
            <a:endParaRPr lang="en-GB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3568" y="1268761"/>
            <a:ext cx="8168332" cy="4752528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000" dirty="0" smtClean="0"/>
              <a:t>Changing values/policies? No</a:t>
            </a:r>
          </a:p>
          <a:p>
            <a:r>
              <a:rPr lang="en-GB" sz="2000" dirty="0" smtClean="0"/>
              <a:t>Less media/ political attention? No doubt</a:t>
            </a:r>
          </a:p>
          <a:p>
            <a:pPr lvl="1"/>
            <a:r>
              <a:rPr lang="en-GB" sz="1800" dirty="0" smtClean="0"/>
              <a:t>Decreasing media attention</a:t>
            </a:r>
          </a:p>
          <a:p>
            <a:pPr lvl="1"/>
            <a:r>
              <a:rPr lang="en-GB" sz="1800" dirty="0" smtClean="0"/>
              <a:t>Central government</a:t>
            </a:r>
          </a:p>
          <a:p>
            <a:pPr lvl="2"/>
            <a:r>
              <a:rPr lang="en-GB" sz="1600" dirty="0" smtClean="0"/>
              <a:t>Decreasing attention</a:t>
            </a:r>
          </a:p>
          <a:p>
            <a:pPr lvl="2"/>
            <a:r>
              <a:rPr lang="en-GB" sz="1600" dirty="0" smtClean="0"/>
              <a:t>Less monitoring</a:t>
            </a:r>
          </a:p>
          <a:p>
            <a:pPr lvl="2"/>
            <a:r>
              <a:rPr lang="en-GB" sz="1600" dirty="0" smtClean="0"/>
              <a:t>Phasing out of specific funding programmes and regulations</a:t>
            </a:r>
          </a:p>
          <a:p>
            <a:pPr lvl="1"/>
            <a:r>
              <a:rPr lang="en-GB" sz="1800" dirty="0" smtClean="0"/>
              <a:t>New items on the disability policy a</a:t>
            </a:r>
            <a:r>
              <a:rPr lang="en-GB" sz="2000" dirty="0" smtClean="0"/>
              <a:t>genda</a:t>
            </a:r>
          </a:p>
          <a:p>
            <a:r>
              <a:rPr lang="en-GB" sz="2000" dirty="0" smtClean="0"/>
              <a:t>The explicit arguments?</a:t>
            </a:r>
          </a:p>
          <a:p>
            <a:pPr lvl="2"/>
            <a:r>
              <a:rPr lang="en-GB" sz="1800" dirty="0" smtClean="0"/>
              <a:t>Loneliness – not true</a:t>
            </a:r>
          </a:p>
          <a:p>
            <a:pPr lvl="2"/>
            <a:r>
              <a:rPr lang="en-GB" sz="1800" dirty="0" smtClean="0"/>
              <a:t>Professional environment and staff stability – the other way around</a:t>
            </a:r>
          </a:p>
          <a:p>
            <a:pPr lvl="2"/>
            <a:r>
              <a:rPr lang="en-GB" sz="1800" dirty="0" smtClean="0"/>
              <a:t>Costs – uncertain</a:t>
            </a:r>
          </a:p>
          <a:p>
            <a:pPr lvl="2"/>
            <a:r>
              <a:rPr lang="en-GB" sz="1800" dirty="0" smtClean="0"/>
              <a:t>The need to provide services to more people</a:t>
            </a:r>
          </a:p>
          <a:p>
            <a:r>
              <a:rPr lang="en-GB" sz="2000" dirty="0" smtClean="0"/>
              <a:t>Governing structures and changing drivers of change?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79500" y="539750"/>
            <a:ext cx="7772400" cy="873026"/>
          </a:xfrm>
        </p:spPr>
        <p:txBody>
          <a:bodyPr/>
          <a:lstStyle/>
          <a:p>
            <a:pPr algn="ctr"/>
            <a:r>
              <a:rPr lang="en-GB" sz="2800" dirty="0" smtClean="0"/>
              <a:t>Background II: The second reform (Nordic)</a:t>
            </a:r>
            <a:endParaRPr lang="en-GB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5576" y="1628800"/>
            <a:ext cx="7992888" cy="4320480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400" dirty="0" smtClean="0"/>
              <a:t>Level of government:</a:t>
            </a:r>
          </a:p>
          <a:p>
            <a:pPr lvl="1"/>
            <a:r>
              <a:rPr lang="en-GB" sz="2000" dirty="0" smtClean="0"/>
              <a:t>1960-70s: From a state/NGO mix to regional </a:t>
            </a:r>
            <a:r>
              <a:rPr lang="en-GB" sz="2000" dirty="0" smtClean="0"/>
              <a:t>health authorities </a:t>
            </a:r>
            <a:r>
              <a:rPr lang="en-GB" sz="2000" dirty="0" smtClean="0"/>
              <a:t>(counties, care districts)</a:t>
            </a:r>
          </a:p>
          <a:p>
            <a:pPr lvl="1"/>
            <a:r>
              <a:rPr lang="en-GB" sz="2000" dirty="0" smtClean="0"/>
              <a:t>1990s and beyond: Local (municipal) government responsible for services</a:t>
            </a:r>
          </a:p>
          <a:p>
            <a:r>
              <a:rPr lang="en-GB" sz="2400" dirty="0" smtClean="0"/>
              <a:t>Legislation:</a:t>
            </a:r>
          </a:p>
          <a:p>
            <a:pPr lvl="1"/>
            <a:r>
              <a:rPr lang="en-GB" sz="2000" dirty="0" smtClean="0"/>
              <a:t>Gradually since the 1970s: from special to general legislation</a:t>
            </a:r>
          </a:p>
          <a:p>
            <a:pPr lvl="1"/>
            <a:r>
              <a:rPr lang="en-GB" sz="2000" dirty="0" smtClean="0"/>
              <a:t>Exception Sweden with a special rights legislation for people with severe </a:t>
            </a:r>
            <a:r>
              <a:rPr lang="en-GB" sz="2000" dirty="0" smtClean="0"/>
              <a:t>disabilities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sz="3200" dirty="0" smtClean="0"/>
              <a:t>Structure of presentation</a:t>
            </a:r>
            <a:endParaRPr lang="en-GB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680520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600" dirty="0" smtClean="0"/>
              <a:t>Conclusions</a:t>
            </a:r>
            <a:r>
              <a:rPr lang="en-GB" sz="2400" dirty="0" smtClean="0"/>
              <a:t>:</a:t>
            </a:r>
          </a:p>
          <a:p>
            <a:pPr lvl="1"/>
            <a:r>
              <a:rPr lang="en-GB" sz="2000" dirty="0" smtClean="0"/>
              <a:t>A need to rekindle the ideological drive</a:t>
            </a:r>
          </a:p>
          <a:p>
            <a:pPr lvl="1"/>
            <a:r>
              <a:rPr lang="en-GB" sz="2000" dirty="0" smtClean="0"/>
              <a:t>Governing structures for a “sustainable” development?</a:t>
            </a:r>
            <a:endParaRPr lang="en-GB" sz="2000" dirty="0"/>
          </a:p>
          <a:p>
            <a:r>
              <a:rPr lang="en-GB" sz="2600" dirty="0" smtClean="0"/>
              <a:t>Point of departure – trends</a:t>
            </a:r>
          </a:p>
          <a:p>
            <a:pPr lvl="1"/>
            <a:r>
              <a:rPr lang="en-GB" sz="2000" dirty="0" smtClean="0"/>
              <a:t>The second wave of normalization (1990s)</a:t>
            </a:r>
          </a:p>
          <a:p>
            <a:pPr lvl="2"/>
            <a:r>
              <a:rPr lang="en-GB" sz="1600" dirty="0" smtClean="0"/>
              <a:t>move towards full deinstitutionalization – first country to close all inst.</a:t>
            </a:r>
          </a:p>
          <a:p>
            <a:pPr lvl="2"/>
            <a:r>
              <a:rPr lang="en-GB" sz="1600" dirty="0" smtClean="0"/>
              <a:t>move towards generic services run by local government</a:t>
            </a:r>
          </a:p>
          <a:p>
            <a:pPr lvl="1"/>
            <a:r>
              <a:rPr lang="en-GB" sz="2000" dirty="0" smtClean="0"/>
              <a:t>The litmus test: what happened when the reform energy faded</a:t>
            </a:r>
            <a:endParaRPr lang="en-GB" dirty="0" smtClean="0"/>
          </a:p>
          <a:p>
            <a:r>
              <a:rPr lang="en-GB" sz="2600" dirty="0" smtClean="0"/>
              <a:t>Understanding recent trends: external developments</a:t>
            </a:r>
          </a:p>
          <a:p>
            <a:pPr lvl="1"/>
            <a:r>
              <a:rPr lang="en-GB" sz="2000" dirty="0" smtClean="0"/>
              <a:t>The exposure to trends &amp; problems in local government</a:t>
            </a:r>
          </a:p>
          <a:p>
            <a:pPr lvl="1"/>
            <a:r>
              <a:rPr lang="en-GB" sz="2000" dirty="0" smtClean="0"/>
              <a:t>Changing structures of local government and the conditions for change agents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1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smtClean="0"/>
              <a:t>The reform context (Norway): </a:t>
            </a:r>
            <a:br>
              <a:rPr lang="en-GB" sz="3200" dirty="0" smtClean="0"/>
            </a:br>
            <a:r>
              <a:rPr lang="en-GB" sz="3200" dirty="0" smtClean="0"/>
              <a:t>National policy</a:t>
            </a:r>
            <a:endParaRPr lang="en-GB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27584" y="1412776"/>
            <a:ext cx="8024316" cy="4536504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400" dirty="0" smtClean="0"/>
              <a:t>A national reform decided by the parliament</a:t>
            </a:r>
          </a:p>
          <a:p>
            <a:r>
              <a:rPr lang="en-GB" sz="2400" dirty="0" smtClean="0"/>
              <a:t>Mandatory closure of all institutions</a:t>
            </a:r>
          </a:p>
          <a:p>
            <a:r>
              <a:rPr lang="en-GB" sz="2400" dirty="0" smtClean="0"/>
              <a:t>Strong normalization ideology</a:t>
            </a:r>
          </a:p>
          <a:p>
            <a:r>
              <a:rPr lang="en-GB" sz="2400" dirty="0" smtClean="0"/>
              <a:t>Decent living conditions according to typical standards</a:t>
            </a:r>
          </a:p>
          <a:p>
            <a:pPr lvl="1"/>
            <a:r>
              <a:rPr lang="en-GB" sz="2000" dirty="0" smtClean="0"/>
              <a:t>Housing regulations</a:t>
            </a:r>
          </a:p>
          <a:p>
            <a:r>
              <a:rPr lang="en-GB" sz="2400" dirty="0" smtClean="0"/>
              <a:t>Generic services</a:t>
            </a:r>
          </a:p>
          <a:p>
            <a:r>
              <a:rPr lang="en-GB" sz="2400" dirty="0" smtClean="0"/>
              <a:t>Should provide the foundation for a new and better development of services – a new trajectory</a:t>
            </a:r>
          </a:p>
          <a:p>
            <a:pPr lvl="1"/>
            <a:r>
              <a:rPr lang="en-GB" sz="2000" dirty="0" smtClean="0"/>
              <a:t>Housing must be solved immediately</a:t>
            </a:r>
          </a:p>
          <a:p>
            <a:pPr lvl="1"/>
            <a:r>
              <a:rPr lang="en-GB" sz="2000" dirty="0" smtClean="0"/>
              <a:t>Some ideals must be fulfilled over time (occupation, leisure, services to more people)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smtClean="0"/>
              <a:t>The new context: </a:t>
            </a:r>
            <a:br>
              <a:rPr lang="en-GB" sz="3200" dirty="0" smtClean="0"/>
            </a:br>
            <a:r>
              <a:rPr lang="en-GB" sz="3200" dirty="0" smtClean="0"/>
              <a:t>Local government implementation</a:t>
            </a:r>
            <a:endParaRPr lang="en-GB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3568" y="1700808"/>
            <a:ext cx="7848872" cy="3888432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400" dirty="0" smtClean="0"/>
              <a:t>Municipalities are the core service provider. </a:t>
            </a:r>
          </a:p>
          <a:p>
            <a:r>
              <a:rPr lang="en-GB" sz="2400" dirty="0" smtClean="0"/>
              <a:t>The principle of local autonomy: central government regulations tuned out (earmarking, housing regulations, monitoring)</a:t>
            </a:r>
          </a:p>
          <a:p>
            <a:r>
              <a:rPr lang="en-GB" sz="2400" dirty="0"/>
              <a:t>Exposure to general trends in local government policies, priorities and administration</a:t>
            </a:r>
          </a:p>
          <a:p>
            <a:r>
              <a:rPr lang="en-GB" sz="2400" dirty="0" smtClean="0"/>
              <a:t>Some families feared this, but in general it was widespread optimism and the attitude that “we are going to do this, and do it well”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smtClean="0"/>
              <a:t>Changes in local government – New public management</a:t>
            </a:r>
            <a:endParaRPr lang="en-GB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79500" y="1412776"/>
            <a:ext cx="6804868" cy="4464496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400" dirty="0" err="1" smtClean="0"/>
              <a:t>Managerialism</a:t>
            </a:r>
            <a:endParaRPr lang="en-GB" sz="2400" dirty="0" smtClean="0"/>
          </a:p>
          <a:p>
            <a:pPr lvl="1"/>
            <a:r>
              <a:rPr lang="en-GB" sz="2000" dirty="0" smtClean="0"/>
              <a:t>Efficiency</a:t>
            </a:r>
          </a:p>
          <a:p>
            <a:pPr lvl="1"/>
            <a:r>
              <a:rPr lang="en-GB" sz="2000" dirty="0" smtClean="0"/>
              <a:t>Economic </a:t>
            </a:r>
            <a:r>
              <a:rPr lang="en-GB" sz="2000" dirty="0" smtClean="0"/>
              <a:t>accountability</a:t>
            </a:r>
          </a:p>
          <a:p>
            <a:pPr lvl="1"/>
            <a:r>
              <a:rPr lang="en-GB" sz="2000" dirty="0" smtClean="0"/>
              <a:t>Sector interests less legitimate</a:t>
            </a:r>
            <a:endParaRPr lang="en-GB" sz="2000" dirty="0" smtClean="0"/>
          </a:p>
          <a:p>
            <a:r>
              <a:rPr lang="en-GB" sz="2400" dirty="0" smtClean="0"/>
              <a:t>Indirect control</a:t>
            </a:r>
          </a:p>
          <a:p>
            <a:pPr lvl="1"/>
            <a:r>
              <a:rPr lang="en-GB" sz="2000" dirty="0"/>
              <a:t>Role of politician – strategy rather than details</a:t>
            </a:r>
          </a:p>
          <a:p>
            <a:pPr lvl="1"/>
            <a:r>
              <a:rPr lang="en-GB" sz="2000" dirty="0" smtClean="0"/>
              <a:t>Marketization</a:t>
            </a:r>
          </a:p>
          <a:p>
            <a:pPr lvl="1"/>
            <a:r>
              <a:rPr lang="en-GB" sz="2000" dirty="0" smtClean="0"/>
              <a:t>Bench-marking</a:t>
            </a:r>
          </a:p>
          <a:p>
            <a:r>
              <a:rPr lang="en-GB" sz="2400" dirty="0" smtClean="0"/>
              <a:t>User/consumer focus</a:t>
            </a:r>
          </a:p>
          <a:p>
            <a:pPr lvl="1"/>
            <a:r>
              <a:rPr lang="en-GB" sz="2000" dirty="0" smtClean="0"/>
              <a:t>Choice</a:t>
            </a:r>
          </a:p>
          <a:p>
            <a:pPr lvl="1"/>
            <a:r>
              <a:rPr lang="en-GB" sz="2000" dirty="0" smtClean="0"/>
              <a:t>Consumer surveys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Drivers of change in the 1980-90s</a:t>
            </a:r>
            <a:endParaRPr lang="en-GB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27584" y="2060849"/>
            <a:ext cx="8024316" cy="3528392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dirty="0" smtClean="0"/>
              <a:t>User organizations, with</a:t>
            </a:r>
          </a:p>
          <a:p>
            <a:pPr lvl="1"/>
            <a:r>
              <a:rPr lang="en-GB" sz="2200" dirty="0" smtClean="0"/>
              <a:t>Allies among national policymakers</a:t>
            </a:r>
          </a:p>
          <a:p>
            <a:pPr lvl="1"/>
            <a:r>
              <a:rPr lang="en-GB" sz="2200" dirty="0" smtClean="0"/>
              <a:t>Allies in national public administration</a:t>
            </a:r>
          </a:p>
          <a:p>
            <a:r>
              <a:rPr lang="en-GB" dirty="0" smtClean="0"/>
              <a:t>Professionals (mainly </a:t>
            </a:r>
            <a:r>
              <a:rPr lang="en-GB" dirty="0" smtClean="0"/>
              <a:t>watchdog role during implementation)</a:t>
            </a:r>
            <a:endParaRPr lang="en-GB" dirty="0" smtClean="0"/>
          </a:p>
          <a:p>
            <a:r>
              <a:rPr lang="en-GB" dirty="0" smtClean="0"/>
              <a:t>Inspiration from countries that were early in resettling people from institutions </a:t>
            </a:r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9812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smtClean="0"/>
              <a:t>The new local government – processed in the garbage can</a:t>
            </a:r>
            <a:endParaRPr lang="en-GB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5576" y="1412776"/>
            <a:ext cx="7704856" cy="4680520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400" dirty="0"/>
              <a:t>User </a:t>
            </a:r>
            <a:r>
              <a:rPr lang="en-GB" sz="2400" dirty="0" smtClean="0"/>
              <a:t>choice - </a:t>
            </a:r>
            <a:r>
              <a:rPr lang="en-GB" sz="2400" dirty="0"/>
              <a:t>stakeholder participation</a:t>
            </a:r>
          </a:p>
          <a:p>
            <a:pPr lvl="1"/>
            <a:r>
              <a:rPr lang="en-GB" sz="2000" dirty="0"/>
              <a:t>User organisations weak at the local level</a:t>
            </a:r>
          </a:p>
          <a:p>
            <a:pPr lvl="1"/>
            <a:r>
              <a:rPr lang="en-GB" sz="2000" dirty="0"/>
              <a:t>The individual choice context: “Take it or leave it”</a:t>
            </a:r>
          </a:p>
          <a:p>
            <a:r>
              <a:rPr lang="en-GB" sz="2400" dirty="0"/>
              <a:t>Professional staff</a:t>
            </a:r>
          </a:p>
          <a:p>
            <a:pPr lvl="1"/>
            <a:r>
              <a:rPr lang="en-GB" sz="2000" dirty="0"/>
              <a:t>From professional to employee – voice vs. </a:t>
            </a:r>
            <a:r>
              <a:rPr lang="en-GB" sz="2000" dirty="0" smtClean="0"/>
              <a:t>loyalty</a:t>
            </a:r>
          </a:p>
          <a:p>
            <a:pPr lvl="1"/>
            <a:r>
              <a:rPr lang="en-GB" sz="2000" dirty="0" smtClean="0"/>
              <a:t>Purchaser – provider split</a:t>
            </a:r>
            <a:endParaRPr lang="en-GB" sz="2000" dirty="0"/>
          </a:p>
          <a:p>
            <a:r>
              <a:rPr lang="en-GB" sz="2400" dirty="0"/>
              <a:t>The role of the politician</a:t>
            </a:r>
          </a:p>
          <a:p>
            <a:pPr lvl="1"/>
            <a:r>
              <a:rPr lang="en-GB" sz="2000" dirty="0"/>
              <a:t>“The devil is in the details”</a:t>
            </a:r>
          </a:p>
          <a:p>
            <a:pPr lvl="1"/>
            <a:r>
              <a:rPr lang="en-GB" sz="2000" dirty="0"/>
              <a:t>De-involvement</a:t>
            </a:r>
          </a:p>
          <a:p>
            <a:r>
              <a:rPr lang="en-GB" sz="2400" dirty="0" smtClean="0"/>
              <a:t>Bench-marking</a:t>
            </a:r>
          </a:p>
          <a:p>
            <a:pPr lvl="1"/>
            <a:r>
              <a:rPr lang="en-GB" sz="2000" dirty="0" smtClean="0"/>
              <a:t>Yardstick changed from “international inspiration” to “municipalities providing with cheaper service models”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ctr"/>
            <a:r>
              <a:rPr lang="en-GB" sz="3200" dirty="0" smtClean="0"/>
              <a:t>Concluding remarks</a:t>
            </a:r>
            <a:endParaRPr lang="en-GB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27584" y="1340768"/>
            <a:ext cx="7776864" cy="4392487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dirty="0" smtClean="0"/>
              <a:t>The reform of the 1990s was a quantum leap</a:t>
            </a:r>
          </a:p>
          <a:p>
            <a:r>
              <a:rPr lang="en-GB" dirty="0" smtClean="0"/>
              <a:t>We see the termination of a long term positive development</a:t>
            </a:r>
          </a:p>
          <a:p>
            <a:r>
              <a:rPr lang="en-GB" dirty="0" smtClean="0"/>
              <a:t>There is a move from ideology to silence</a:t>
            </a:r>
          </a:p>
          <a:p>
            <a:r>
              <a:rPr lang="en-GB" dirty="0" smtClean="0"/>
              <a:t>The policy context has changed from expanding the welfare state to local government economic accountability</a:t>
            </a:r>
            <a:endParaRPr lang="en-GB" dirty="0"/>
          </a:p>
          <a:p>
            <a:r>
              <a:rPr lang="en-GB" dirty="0" smtClean="0"/>
              <a:t>The earlier drivers of change </a:t>
            </a:r>
            <a:r>
              <a:rPr lang="en-GB" dirty="0" smtClean="0"/>
              <a:t>has lost power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Challenges</a:t>
            </a:r>
            <a:endParaRPr lang="en-GB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320479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dirty="0" smtClean="0"/>
              <a:t>To rekindle the ideological drive</a:t>
            </a:r>
          </a:p>
          <a:p>
            <a:pPr lvl="1"/>
            <a:r>
              <a:rPr lang="en-GB" sz="2000" dirty="0" smtClean="0"/>
              <a:t>Renewed media attention 2011-12 appeared to help but is back in silence now</a:t>
            </a:r>
          </a:p>
          <a:p>
            <a:r>
              <a:rPr lang="en-GB" dirty="0" smtClean="0"/>
              <a:t>To set up a sustainable governance structure</a:t>
            </a:r>
          </a:p>
          <a:p>
            <a:pPr lvl="1"/>
            <a:r>
              <a:rPr lang="en-GB" sz="2000" dirty="0" smtClean="0"/>
              <a:t>A structure that works during years of little attention</a:t>
            </a:r>
          </a:p>
          <a:p>
            <a:pPr lvl="1"/>
            <a:r>
              <a:rPr lang="en-GB" sz="2000" dirty="0" smtClean="0"/>
              <a:t>For a group that tend to be of low priority in non-reform </a:t>
            </a:r>
            <a:r>
              <a:rPr lang="en-GB" sz="2000" dirty="0" smtClean="0"/>
              <a:t>years</a:t>
            </a:r>
          </a:p>
          <a:p>
            <a:pPr lvl="1"/>
            <a:r>
              <a:rPr lang="en-GB" sz="2000" dirty="0" smtClean="0"/>
              <a:t>Not relying on “grey panthers”</a:t>
            </a:r>
            <a:endParaRPr lang="en-GB" sz="2000" dirty="0" smtClean="0"/>
          </a:p>
          <a:p>
            <a:r>
              <a:rPr lang="en-GB" dirty="0" smtClean="0"/>
              <a:t>How: please tell us!</a:t>
            </a:r>
          </a:p>
          <a:p>
            <a:pPr lvl="1"/>
            <a:r>
              <a:rPr lang="en-GB" sz="2000" dirty="0" smtClean="0"/>
              <a:t>Some of the structures from the 1990s would probably help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73477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683568" y="1412776"/>
            <a:ext cx="8168332" cy="2952328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800" dirty="0" smtClean="0"/>
              <a:t>Decentralization was hardly a failure, but the transfer of responsibility to the everyday business of local governments requires an ideological drive, political accountability and also safe-guarding measures or regulations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b-NO" sz="2000" dirty="0" err="1" smtClean="0"/>
              <a:t>Further</a:t>
            </a:r>
            <a:r>
              <a:rPr lang="nb-NO" sz="2000" dirty="0" smtClean="0"/>
              <a:t> </a:t>
            </a:r>
            <a:r>
              <a:rPr lang="nb-NO" sz="2000" dirty="0" err="1" smtClean="0"/>
              <a:t>information</a:t>
            </a:r>
            <a:r>
              <a:rPr lang="nb-NO" sz="2000" dirty="0" smtClean="0"/>
              <a:t>: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Jan Tøssebro , Inge S. </a:t>
            </a:r>
            <a:r>
              <a:rPr lang="nb-NO" sz="2000" dirty="0" err="1" smtClean="0"/>
              <a:t>Bonfils</a:t>
            </a:r>
            <a:r>
              <a:rPr lang="nb-NO" sz="2000" dirty="0" smtClean="0"/>
              <a:t>, Antti </a:t>
            </a:r>
            <a:r>
              <a:rPr lang="nb-NO" sz="2000" dirty="0" err="1" smtClean="0"/>
              <a:t>Teitinen</a:t>
            </a:r>
            <a:r>
              <a:rPr lang="nb-NO" sz="2000" dirty="0" smtClean="0"/>
              <a:t>, Magnus </a:t>
            </a:r>
            <a:r>
              <a:rPr lang="nb-NO" sz="2000" dirty="0" err="1" smtClean="0"/>
              <a:t>Tideman</a:t>
            </a:r>
            <a:r>
              <a:rPr lang="nb-NO" sz="2000" dirty="0" smtClean="0"/>
              <a:t>, Rannveig </a:t>
            </a:r>
            <a:r>
              <a:rPr lang="nb-NO" sz="2000" dirty="0" err="1" smtClean="0"/>
              <a:t>Traustadóttir</a:t>
            </a:r>
            <a:r>
              <a:rPr lang="nb-NO" sz="2000" dirty="0" smtClean="0"/>
              <a:t> &amp; </a:t>
            </a:r>
            <a:r>
              <a:rPr lang="nb-NO" sz="2000" dirty="0"/>
              <a:t>H</a:t>
            </a:r>
            <a:r>
              <a:rPr lang="nb-NO" sz="2000" dirty="0" smtClean="0"/>
              <a:t>annu </a:t>
            </a:r>
            <a:r>
              <a:rPr lang="nb-NO" sz="2000" dirty="0" err="1" smtClean="0"/>
              <a:t>Vesala</a:t>
            </a:r>
            <a:r>
              <a:rPr lang="nb-NO" sz="2000" dirty="0" smtClean="0"/>
              <a:t>:</a:t>
            </a:r>
          </a:p>
          <a:p>
            <a:pPr marL="0" indent="0">
              <a:buNone/>
            </a:pPr>
            <a:r>
              <a:rPr lang="nb-NO" sz="2000" dirty="0" err="1" smtClean="0"/>
              <a:t>Normalization</a:t>
            </a:r>
            <a:r>
              <a:rPr lang="nb-NO" sz="2000" dirty="0" smtClean="0"/>
              <a:t> </a:t>
            </a:r>
            <a:r>
              <a:rPr lang="nb-NO" sz="2000" dirty="0" err="1" smtClean="0"/>
              <a:t>Fifty</a:t>
            </a:r>
            <a:r>
              <a:rPr lang="nb-NO" sz="2000" dirty="0" smtClean="0"/>
              <a:t> </a:t>
            </a:r>
            <a:r>
              <a:rPr lang="nb-NO" sz="2000" dirty="0" err="1" smtClean="0"/>
              <a:t>Years</a:t>
            </a:r>
            <a:r>
              <a:rPr lang="nb-NO" sz="2000" dirty="0" smtClean="0"/>
              <a:t> Beyond – </a:t>
            </a:r>
            <a:r>
              <a:rPr lang="nb-NO" sz="2000" dirty="0" err="1" smtClean="0"/>
              <a:t>Current</a:t>
            </a:r>
            <a:r>
              <a:rPr lang="nb-NO" sz="2000" dirty="0" smtClean="0"/>
              <a:t> Trends in </a:t>
            </a:r>
            <a:r>
              <a:rPr lang="nb-NO" sz="2000" dirty="0" err="1" smtClean="0"/>
              <a:t>the</a:t>
            </a:r>
            <a:r>
              <a:rPr lang="nb-NO" sz="2000" dirty="0" smtClean="0"/>
              <a:t> Nordic </a:t>
            </a:r>
            <a:r>
              <a:rPr lang="nb-NO" sz="2000" dirty="0" err="1" smtClean="0"/>
              <a:t>Countries</a:t>
            </a:r>
            <a:r>
              <a:rPr lang="nb-NO" sz="2000" dirty="0" smtClean="0"/>
              <a:t>, </a:t>
            </a:r>
            <a:r>
              <a:rPr lang="nb-NO" sz="2000" i="1" dirty="0" smtClean="0"/>
              <a:t>Journal </a:t>
            </a:r>
            <a:r>
              <a:rPr lang="nb-NO" sz="2000" i="1" dirty="0" err="1" smtClean="0"/>
              <a:t>of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Practice</a:t>
            </a:r>
            <a:r>
              <a:rPr lang="nb-NO" sz="2000" i="1" dirty="0" smtClean="0"/>
              <a:t> and </a:t>
            </a:r>
            <a:r>
              <a:rPr lang="nb-NO" sz="2000" i="1" dirty="0" err="1" smtClean="0"/>
              <a:t>Policies</a:t>
            </a:r>
            <a:r>
              <a:rPr lang="nb-NO" sz="2000" i="1" dirty="0" smtClean="0"/>
              <a:t> in </a:t>
            </a:r>
            <a:r>
              <a:rPr lang="nb-NO" sz="2000" i="1" dirty="0" err="1" smtClean="0"/>
              <a:t>Intellectual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Disabilities</a:t>
            </a:r>
            <a:r>
              <a:rPr lang="nb-NO" sz="2000" i="1" dirty="0" smtClean="0"/>
              <a:t>, </a:t>
            </a:r>
            <a:r>
              <a:rPr lang="nb-NO" sz="2000" dirty="0" smtClean="0"/>
              <a:t>9: 134-146, June 2012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Jan.tossebro@ntnu.no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09627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Background I: The fall of institutions in Norway, 1988-1998</a:t>
            </a:r>
            <a:endParaRPr lang="en-GB" sz="32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309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 smtClean="0"/>
              <a:t>Background </a:t>
            </a:r>
            <a:r>
              <a:rPr lang="en-GB" sz="3600" dirty="0" err="1" smtClean="0"/>
              <a:t>Ib</a:t>
            </a:r>
            <a:r>
              <a:rPr lang="en-GB" sz="3600" dirty="0" smtClean="0"/>
              <a:t>: The fall of institutions </a:t>
            </a:r>
            <a:r>
              <a:rPr lang="en-GB" sz="2800" dirty="0" smtClean="0"/>
              <a:t>Norway, 1960-1998</a:t>
            </a:r>
            <a:endParaRPr lang="en-GB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373097"/>
              </p:ext>
            </p:extLst>
          </p:nvPr>
        </p:nvGraphicFramePr>
        <p:xfrm>
          <a:off x="1528762" y="1988840"/>
          <a:ext cx="707568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429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smtClean="0"/>
              <a:t>Replacing institutions, Nordic Countries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/>
              <a:t>People per 1000 inhabitants, Source: Tøssebro et al. 2012</a:t>
            </a:r>
            <a:endParaRPr lang="en-GB" dirty="0"/>
          </a:p>
        </p:txBody>
      </p:sp>
      <p:graphicFrame>
        <p:nvGraphicFramePr>
          <p:cNvPr id="5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nb-NO" sz="3600" dirty="0" smtClean="0"/>
              <a:t>Data sources: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8024316" cy="4680519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400" dirty="0" smtClean="0"/>
              <a:t>Interviews </a:t>
            </a:r>
            <a:r>
              <a:rPr lang="en-GB" sz="2400" dirty="0"/>
              <a:t>with staff on the living conditions of individuals with intellectual </a:t>
            </a:r>
            <a:r>
              <a:rPr lang="en-GB" sz="2400" dirty="0" smtClean="0"/>
              <a:t>disabilities (people aged 18/20 to 67)</a:t>
            </a:r>
            <a:endParaRPr lang="en-GB" sz="2400" dirty="0"/>
          </a:p>
          <a:p>
            <a:pPr lvl="1"/>
            <a:r>
              <a:rPr lang="en-GB" sz="2000" dirty="0"/>
              <a:t>1989 (pre reform) (N=396</a:t>
            </a:r>
            <a:r>
              <a:rPr lang="en-GB" sz="2000" dirty="0" smtClean="0"/>
              <a:t>) (living in institutions in three counties)</a:t>
            </a:r>
            <a:endParaRPr lang="en-GB" sz="2000" dirty="0"/>
          </a:p>
          <a:p>
            <a:pPr lvl="1"/>
            <a:r>
              <a:rPr lang="en-GB" sz="2000" dirty="0"/>
              <a:t>1994 (post reform) (N=396</a:t>
            </a:r>
            <a:r>
              <a:rPr lang="en-GB" sz="2000" dirty="0" smtClean="0"/>
              <a:t>) (same people after resettlement in the community)</a:t>
            </a:r>
            <a:endParaRPr lang="en-GB" sz="2000" dirty="0"/>
          </a:p>
          <a:p>
            <a:pPr lvl="1"/>
            <a:r>
              <a:rPr lang="en-GB" sz="2000" dirty="0"/>
              <a:t>2001 (N=527</a:t>
            </a:r>
            <a:r>
              <a:rPr lang="en-GB" sz="2000" dirty="0" smtClean="0"/>
              <a:t>) (people with community services in 53 municipalities (about 10% of the pop.))</a:t>
            </a:r>
            <a:endParaRPr lang="en-GB" sz="2000" dirty="0"/>
          </a:p>
          <a:p>
            <a:pPr lvl="1"/>
            <a:r>
              <a:rPr lang="en-GB" sz="2000" dirty="0"/>
              <a:t>2010 (N=385) </a:t>
            </a:r>
            <a:r>
              <a:rPr lang="en-GB" sz="2000" dirty="0" smtClean="0"/>
              <a:t>(people with community services in 53 municipalities)</a:t>
            </a:r>
            <a:endParaRPr lang="en-GB" sz="2000" dirty="0"/>
          </a:p>
          <a:p>
            <a:r>
              <a:rPr lang="en-GB" sz="2400" dirty="0"/>
              <a:t>Questionnaires to families the same years for the same people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303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Profile of Scandinavian research</a:t>
            </a:r>
            <a:endParaRPr lang="en-GB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400" dirty="0" smtClean="0"/>
              <a:t>Profile:</a:t>
            </a:r>
          </a:p>
          <a:p>
            <a:pPr lvl="1"/>
            <a:r>
              <a:rPr lang="en-GB" sz="2000" dirty="0" smtClean="0"/>
              <a:t>Means approach: </a:t>
            </a:r>
          </a:p>
          <a:p>
            <a:pPr lvl="2"/>
            <a:r>
              <a:rPr lang="en-GB" sz="1600" dirty="0" smtClean="0"/>
              <a:t>Changes in adaptive behaviour?</a:t>
            </a:r>
          </a:p>
          <a:p>
            <a:pPr lvl="1"/>
            <a:r>
              <a:rPr lang="en-GB" sz="2000" dirty="0" smtClean="0"/>
              <a:t>Values approach: </a:t>
            </a:r>
          </a:p>
          <a:p>
            <a:pPr lvl="2"/>
            <a:r>
              <a:rPr lang="en-GB" sz="1600" dirty="0" smtClean="0"/>
              <a:t>The value of normalisation taken for granted</a:t>
            </a:r>
            <a:endParaRPr lang="en-GB" sz="1600" dirty="0"/>
          </a:p>
          <a:p>
            <a:pPr lvl="2"/>
            <a:r>
              <a:rPr lang="en-GB" sz="1600" dirty="0" smtClean="0"/>
              <a:t>Does it happen or is old structures </a:t>
            </a:r>
            <a:r>
              <a:rPr lang="en-GB" sz="1600" dirty="0" smtClean="0"/>
              <a:t>reproduced</a:t>
            </a:r>
            <a:endParaRPr lang="en-GB" sz="1600" dirty="0" smtClean="0"/>
          </a:p>
          <a:p>
            <a:r>
              <a:rPr lang="en-GB" sz="2400" dirty="0" smtClean="0"/>
              <a:t>Frame of reference:</a:t>
            </a:r>
          </a:p>
          <a:p>
            <a:pPr lvl="1"/>
            <a:r>
              <a:rPr lang="en-GB" sz="2000" dirty="0" smtClean="0"/>
              <a:t>Compared to institutions</a:t>
            </a:r>
          </a:p>
          <a:p>
            <a:pPr lvl="1"/>
            <a:r>
              <a:rPr lang="en-GB" sz="2000" dirty="0" smtClean="0"/>
              <a:t>Compared to other people/welfare state values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45977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/>
              <a:t>Main results from </a:t>
            </a:r>
            <a:r>
              <a:rPr lang="en-GB" sz="3200" dirty="0" smtClean="0"/>
              <a:t>“the 1989-1994 evaluation”</a:t>
            </a:r>
            <a:endParaRPr lang="en-GB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27584" y="1412776"/>
            <a:ext cx="7920880" cy="4464496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400" dirty="0" smtClean="0"/>
              <a:t>Family attitudes: </a:t>
            </a:r>
            <a:r>
              <a:rPr lang="en-GB" sz="2400" dirty="0"/>
              <a:t>from opposition to </a:t>
            </a:r>
            <a:r>
              <a:rPr lang="en-GB" sz="2400" dirty="0" smtClean="0"/>
              <a:t>support</a:t>
            </a:r>
          </a:p>
          <a:p>
            <a:pPr lvl="1"/>
            <a:r>
              <a:rPr lang="en-GB" sz="2000" dirty="0" smtClean="0"/>
              <a:t>Support increases from 17 to 76 per cent</a:t>
            </a:r>
            <a:endParaRPr lang="en-GB" sz="2000" dirty="0"/>
          </a:p>
          <a:p>
            <a:r>
              <a:rPr lang="en-GB" sz="2400" dirty="0" smtClean="0"/>
              <a:t>Much improved housing conditions</a:t>
            </a:r>
          </a:p>
          <a:p>
            <a:r>
              <a:rPr lang="en-GB" sz="2400" dirty="0" smtClean="0"/>
              <a:t>More self-determination/ choice in everyday matters</a:t>
            </a:r>
          </a:p>
          <a:p>
            <a:r>
              <a:rPr lang="en-GB" sz="2400" dirty="0" smtClean="0"/>
              <a:t>“On my street”</a:t>
            </a:r>
          </a:p>
          <a:p>
            <a:pPr lvl="1"/>
            <a:r>
              <a:rPr lang="en-GB" sz="2000" dirty="0" smtClean="0"/>
              <a:t>neighbour reactions, community presence</a:t>
            </a:r>
          </a:p>
          <a:p>
            <a:r>
              <a:rPr lang="en-GB" sz="2400" dirty="0" smtClean="0"/>
              <a:t>More people with services </a:t>
            </a:r>
          </a:p>
          <a:p>
            <a:pPr lvl="1"/>
            <a:r>
              <a:rPr lang="en-GB" sz="2000" dirty="0" smtClean="0"/>
              <a:t>2.4 per 1000 inhabitants in </a:t>
            </a:r>
            <a:r>
              <a:rPr lang="en-GB" sz="2000" dirty="0" smtClean="0"/>
              <a:t>2000 (up from 1.5)</a:t>
            </a:r>
            <a:endParaRPr lang="en-GB" sz="2000" dirty="0" smtClean="0"/>
          </a:p>
          <a:p>
            <a:pPr lvl="1"/>
            <a:r>
              <a:rPr lang="en-GB" sz="2000" dirty="0" smtClean="0"/>
              <a:t>Leads to increased pressure on costs</a:t>
            </a:r>
          </a:p>
          <a:p>
            <a:r>
              <a:rPr lang="en-GB" sz="2400" dirty="0" smtClean="0"/>
              <a:t>The revolution that disappeared </a:t>
            </a:r>
          </a:p>
          <a:p>
            <a:pPr lvl="1"/>
            <a:r>
              <a:rPr lang="en-GB" sz="2000" dirty="0" smtClean="0"/>
              <a:t>occupation, social networks, leisure, etc.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Housing conditions 1994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8096324" cy="4104457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GB" sz="2400" dirty="0" smtClean="0"/>
              <a:t>82% moves into a full </a:t>
            </a:r>
            <a:r>
              <a:rPr lang="en-GB" sz="2400" dirty="0" smtClean="0"/>
              <a:t>personal rented apartment </a:t>
            </a:r>
            <a:endParaRPr lang="en-GB" sz="2400" dirty="0" smtClean="0"/>
          </a:p>
          <a:p>
            <a:r>
              <a:rPr lang="en-GB" sz="2400" dirty="0" smtClean="0"/>
              <a:t>6% lives semi-independent, others in group homes</a:t>
            </a:r>
          </a:p>
          <a:p>
            <a:r>
              <a:rPr lang="en-GB" sz="2400" dirty="0" smtClean="0"/>
              <a:t>Group </a:t>
            </a:r>
            <a:r>
              <a:rPr lang="en-GB" sz="2400" dirty="0" smtClean="0"/>
              <a:t>size (number in the house) of 3-4 (mean 3,7)</a:t>
            </a:r>
          </a:p>
          <a:p>
            <a:r>
              <a:rPr lang="en-GB" sz="2400" dirty="0" smtClean="0"/>
              <a:t>Mean private space: 48 square meters (450 sq. feet?)</a:t>
            </a:r>
          </a:p>
          <a:p>
            <a:r>
              <a:rPr lang="en-GB" sz="2400" dirty="0" smtClean="0"/>
              <a:t>18% without full flat</a:t>
            </a:r>
          </a:p>
          <a:p>
            <a:endParaRPr lang="en-GB" dirty="0" smtClean="0"/>
          </a:p>
          <a:p>
            <a:r>
              <a:rPr lang="en-GB" sz="2400" dirty="0" smtClean="0"/>
              <a:t>Housing is not just standard:</a:t>
            </a:r>
          </a:p>
          <a:p>
            <a:pPr lvl="1"/>
            <a:r>
              <a:rPr lang="en-GB" sz="2000" dirty="0" smtClean="0"/>
              <a:t>Family: «feels more like a visit to my son or daughter»</a:t>
            </a:r>
          </a:p>
          <a:p>
            <a:pPr lvl="1"/>
            <a:r>
              <a:rPr lang="en-GB" sz="2000" dirty="0" smtClean="0"/>
              <a:t>Staff: conflicts and negative relations among residents reduced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450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2973</TotalTime>
  <Words>1757</Words>
  <Application>Microsoft Office PowerPoint</Application>
  <PresentationFormat>Skjermfremvisning (4:3)</PresentationFormat>
  <Paragraphs>212</Paragraphs>
  <Slides>28</Slides>
  <Notes>17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28</vt:i4>
      </vt:variant>
    </vt:vector>
  </HeadingPairs>
  <TitlesOfParts>
    <vt:vector size="30" baseType="lpstr">
      <vt:lpstr>Tema1</vt:lpstr>
      <vt:lpstr>Document</vt:lpstr>
      <vt:lpstr>Twenty Years After Deinstitutionalisation Current Trends in Services for People with Intellectual Disabilities in Norway</vt:lpstr>
      <vt:lpstr>Structure of presentation</vt:lpstr>
      <vt:lpstr>Background I: The fall of institutions in Norway, 1988-1998</vt:lpstr>
      <vt:lpstr>Background Ib: The fall of institutions Norway, 1960-1998</vt:lpstr>
      <vt:lpstr>Replacing institutions, Nordic Countries People per 1000 inhabitants, Source: Tøssebro et al. 2012</vt:lpstr>
      <vt:lpstr>Data sources:</vt:lpstr>
      <vt:lpstr>Profile of Scandinavian research</vt:lpstr>
      <vt:lpstr>Main results from “the 1989-1994 evaluation”</vt:lpstr>
      <vt:lpstr>Housing conditions 1994</vt:lpstr>
      <vt:lpstr>Developments after the mid 1990s – living arrangements</vt:lpstr>
      <vt:lpstr>Changing living arrangements</vt:lpstr>
      <vt:lpstr>Developments after the mid 1990s – other life domains</vt:lpstr>
      <vt:lpstr>Developments before the 1990s: Nothing happened?</vt:lpstr>
      <vt:lpstr>Staff: user ratio 1950-89 Source: Tøssebro, 1992. </vt:lpstr>
      <vt:lpstr>Number of people per institution, 1965-88 Souce: Tøssebro 1992</vt:lpstr>
      <vt:lpstr>Economic growth compared to all health inst. Adjusted for GNP changes (100) Source: Tøssebro 1992</vt:lpstr>
      <vt:lpstr>Preliminary conclusions:</vt:lpstr>
      <vt:lpstr>Why? How come?</vt:lpstr>
      <vt:lpstr>Background II: The second reform (Nordic)</vt:lpstr>
      <vt:lpstr>The reform context (Norway):  National policy</vt:lpstr>
      <vt:lpstr>The new context:  Local government implementation</vt:lpstr>
      <vt:lpstr>Changes in local government – New public management</vt:lpstr>
      <vt:lpstr>Drivers of change in the 1980-90s</vt:lpstr>
      <vt:lpstr>The new local government – processed in the garbage can</vt:lpstr>
      <vt:lpstr>Concluding remarks</vt:lpstr>
      <vt:lpstr>Challenges</vt:lpstr>
      <vt:lpstr>Decentralization was hardly a failure, but the transfer of responsibility to the everyday business of local governments requires an ideological drive, political accountability and also safe-guarding measures or regulations</vt:lpstr>
      <vt:lpstr>PowerPoint-presentasjon</vt:lpstr>
    </vt:vector>
  </TitlesOfParts>
  <Company>SV-fakultetet, 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Decentralisation and services in the Nordic countries</dc:title>
  <dc:creator>Jan Tøssebro</dc:creator>
  <cp:lastModifiedBy>Jan Tøssebro</cp:lastModifiedBy>
  <cp:revision>201</cp:revision>
  <cp:lastPrinted>2013-06-14T08:08:09Z</cp:lastPrinted>
  <dcterms:created xsi:type="dcterms:W3CDTF">2011-05-18T10:57:42Z</dcterms:created>
  <dcterms:modified xsi:type="dcterms:W3CDTF">2013-06-14T08:12:30Z</dcterms:modified>
</cp:coreProperties>
</file>